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761" r:id="rId3"/>
    <p:sldId id="799" r:id="rId4"/>
    <p:sldId id="844" r:id="rId5"/>
    <p:sldId id="877" r:id="rId6"/>
    <p:sldId id="1086" r:id="rId7"/>
    <p:sldId id="1117" r:id="rId8"/>
    <p:sldId id="863" r:id="rId9"/>
    <p:sldId id="1088" r:id="rId10"/>
    <p:sldId id="1089" r:id="rId11"/>
    <p:sldId id="1090" r:id="rId12"/>
    <p:sldId id="1118" r:id="rId13"/>
    <p:sldId id="1119" r:id="rId14"/>
    <p:sldId id="869" r:id="rId15"/>
    <p:sldId id="348" r:id="rId16"/>
    <p:sldId id="258" r:id="rId17"/>
    <p:sldId id="260" r:id="rId18"/>
    <p:sldId id="261" r:id="rId19"/>
    <p:sldId id="262" r:id="rId20"/>
    <p:sldId id="495" r:id="rId21"/>
    <p:sldId id="340" r:id="rId22"/>
    <p:sldId id="1093" r:id="rId23"/>
    <p:sldId id="1142" r:id="rId24"/>
    <p:sldId id="1081" r:id="rId25"/>
    <p:sldId id="602" r:id="rId26"/>
    <p:sldId id="605" r:id="rId27"/>
    <p:sldId id="603" r:id="rId28"/>
    <p:sldId id="604" r:id="rId29"/>
    <p:sldId id="1097" r:id="rId30"/>
    <p:sldId id="1096" r:id="rId31"/>
    <p:sldId id="1135" r:id="rId32"/>
    <p:sldId id="1136" r:id="rId33"/>
    <p:sldId id="1098" r:id="rId34"/>
    <p:sldId id="1144" r:id="rId35"/>
    <p:sldId id="1099" r:id="rId36"/>
    <p:sldId id="1138" r:id="rId37"/>
    <p:sldId id="1139" r:id="rId38"/>
    <p:sldId id="1129" r:id="rId39"/>
    <p:sldId id="1133" r:id="rId40"/>
    <p:sldId id="1134" r:id="rId41"/>
    <p:sldId id="1143" r:id="rId42"/>
    <p:sldId id="793" r:id="rId43"/>
    <p:sldId id="1104" r:id="rId44"/>
    <p:sldId id="1105" r:id="rId45"/>
    <p:sldId id="1109" r:id="rId46"/>
    <p:sldId id="1140" r:id="rId47"/>
    <p:sldId id="1108" r:id="rId48"/>
    <p:sldId id="1106" r:id="rId49"/>
    <p:sldId id="772" r:id="rId50"/>
    <p:sldId id="798" r:id="rId51"/>
    <p:sldId id="684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ongsook Cho" initials="JC" lastIdx="1" clrIdx="0">
    <p:extLst>
      <p:ext uri="{19B8F6BF-5375-455C-9EA6-DF929625EA0E}">
        <p15:presenceInfo xmlns:p15="http://schemas.microsoft.com/office/powerpoint/2012/main" userId="234cde0414cf4f3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12" autoAdjust="0"/>
    <p:restoredTop sz="94485" autoAdjust="0"/>
  </p:normalViewPr>
  <p:slideViewPr>
    <p:cSldViewPr>
      <p:cViewPr varScale="1">
        <p:scale>
          <a:sx n="70" d="100"/>
          <a:sy n="70" d="100"/>
        </p:scale>
        <p:origin x="1992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10592D-ED5D-3142-AFAC-5AB1A6E98A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13133E-AE44-B64C-B8BF-DC2CE9363F0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2C7A573-6BF6-2147-AC72-2C8D7D95DDE6}" type="datetimeFigureOut">
              <a:rPr lang="en-US" altLang="en-US"/>
              <a:pPr>
                <a:defRPr/>
              </a:pPr>
              <a:t>5/5/2020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E72C385-1387-544B-82BD-F3D0EFE336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D079A95-73B1-7F48-A7BC-6D46DAF887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8958E-1AAF-A549-AB42-B25DDDEA29A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83DB5A-E345-5B43-AB77-9C9C189774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ACBF6B-EEB4-9947-8E54-E987FA095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MS PGothic" panose="020B0600070205080204" pitchFamily="34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972701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>
            <a:extLst>
              <a:ext uri="{FF2B5EF4-FFF2-40B4-BE49-F238E27FC236}">
                <a16:creationId xmlns:a16="http://schemas.microsoft.com/office/drawing/2014/main" id="{E8C345B8-84D4-0A41-84D3-DE5CA59F8D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B8F3D98-7180-A44F-ADAA-89AEDBAE9846}" type="slidenum">
              <a:rPr lang="en-US" altLang="ko-KR">
                <a:ea typeface="굴림" panose="020B0600000101010101" pitchFamily="34" charset="-127"/>
              </a:rPr>
              <a:pPr eaLnBrk="1" hangingPunct="1"/>
              <a:t>28</a:t>
            </a:fld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E5DDF08B-F289-A447-8296-74B54FC488E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id="{01F2DDC1-2220-B143-92BC-075AEA80E2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latin typeface="Arial" panose="020B0604020202020204" pitchFamily="34" charset="0"/>
              <a:ea typeface="굴림" panose="020B0600000101010101" pitchFamily="34" charset="-127"/>
            </a:endParaRPr>
          </a:p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03502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슬라이드 이미지 개체 틀 1">
            <a:extLst>
              <a:ext uri="{FF2B5EF4-FFF2-40B4-BE49-F238E27FC236}">
                <a16:creationId xmlns:a16="http://schemas.microsoft.com/office/drawing/2014/main" id="{59660885-C60D-D04F-833D-657D863C55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슬라이드 노트 개체 틀 2">
            <a:extLst>
              <a:ext uri="{FF2B5EF4-FFF2-40B4-BE49-F238E27FC236}">
                <a16:creationId xmlns:a16="http://schemas.microsoft.com/office/drawing/2014/main" id="{496F0695-BD0F-984A-8226-DD0F8BAB5C9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1. Usage (Introduction)</a:t>
            </a:r>
            <a:endParaRPr lang="ko-KR" altLang="en-US"/>
          </a:p>
        </p:txBody>
      </p:sp>
      <p:sp>
        <p:nvSpPr>
          <p:cNvPr id="44036" name="슬라이드 번호 개체 틀 3">
            <a:extLst>
              <a:ext uri="{FF2B5EF4-FFF2-40B4-BE49-F238E27FC236}">
                <a16:creationId xmlns:a16="http://schemas.microsoft.com/office/drawing/2014/main" id="{B0B9C430-8BAC-E041-9065-0221B7D7E7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A777A32A-2902-C24D-94E4-C0E74D0BBBE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44037" name="Date Placeholder 1">
            <a:extLst>
              <a:ext uri="{FF2B5EF4-FFF2-40B4-BE49-F238E27FC236}">
                <a16:creationId xmlns:a16="http://schemas.microsoft.com/office/drawing/2014/main" id="{CDDE159C-8E8B-1540-ADB1-DF19494E78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3AE6F2CA-4929-1C42-9CFE-892A21A496E1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2020-05-05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236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슬라이드 이미지 개체 틀 1">
            <a:extLst>
              <a:ext uri="{FF2B5EF4-FFF2-40B4-BE49-F238E27FC236}">
                <a16:creationId xmlns:a16="http://schemas.microsoft.com/office/drawing/2014/main" id="{91FCB47E-03D0-AD48-8BB7-BA91DEBF528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슬라이드 노트 개체 틀 2">
            <a:extLst>
              <a:ext uri="{FF2B5EF4-FFF2-40B4-BE49-F238E27FC236}">
                <a16:creationId xmlns:a16="http://schemas.microsoft.com/office/drawing/2014/main" id="{F2E850A5-C387-074B-8DFF-D3D1C5C4B30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48132" name="슬라이드 번호 개체 틀 3">
            <a:extLst>
              <a:ext uri="{FF2B5EF4-FFF2-40B4-BE49-F238E27FC236}">
                <a16:creationId xmlns:a16="http://schemas.microsoft.com/office/drawing/2014/main" id="{A6AE1678-CC42-8D44-83FB-6EA06BE852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CDD4BE47-034A-5444-9DAB-49CDDC63CD93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48133" name="Date Placeholder 1">
            <a:extLst>
              <a:ext uri="{FF2B5EF4-FFF2-40B4-BE49-F238E27FC236}">
                <a16:creationId xmlns:a16="http://schemas.microsoft.com/office/drawing/2014/main" id="{367D6FDE-1593-EA4D-A08F-9A2A60ED3ADF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523040D7-3CF4-F645-BE97-E5139DD7495F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2020-05-05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35146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슬라이드 이미지 개체 틀 1">
            <a:extLst>
              <a:ext uri="{FF2B5EF4-FFF2-40B4-BE49-F238E27FC236}">
                <a16:creationId xmlns:a16="http://schemas.microsoft.com/office/drawing/2014/main" id="{51BB8682-072C-7948-804B-5E361C1A57C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슬라이드 노트 개체 틀 2">
            <a:extLst>
              <a:ext uri="{FF2B5EF4-FFF2-40B4-BE49-F238E27FC236}">
                <a16:creationId xmlns:a16="http://schemas.microsoft.com/office/drawing/2014/main" id="{FDBD0479-1EC0-374E-A7F6-9AC9D48358F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2. Structure</a:t>
            </a:r>
            <a:endParaRPr lang="ko-KR" altLang="en-US"/>
          </a:p>
        </p:txBody>
      </p:sp>
      <p:sp>
        <p:nvSpPr>
          <p:cNvPr id="50180" name="슬라이드 번호 개체 틀 3">
            <a:extLst>
              <a:ext uri="{FF2B5EF4-FFF2-40B4-BE49-F238E27FC236}">
                <a16:creationId xmlns:a16="http://schemas.microsoft.com/office/drawing/2014/main" id="{8520C1F7-8BF7-8247-8CA0-7AF96C4859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31A40D2-AC79-8C42-AB8B-36B9771E10FD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50181" name="Date Placeholder 1">
            <a:extLst>
              <a:ext uri="{FF2B5EF4-FFF2-40B4-BE49-F238E27FC236}">
                <a16:creationId xmlns:a16="http://schemas.microsoft.com/office/drawing/2014/main" id="{A9940211-2FA2-454B-A930-23A67D22928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4EA36025-0828-7B4C-8E56-D5A6FCB190EC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2020-05-05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0512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슬라이드 이미지 개체 틀 1">
            <a:extLst>
              <a:ext uri="{FF2B5EF4-FFF2-40B4-BE49-F238E27FC236}">
                <a16:creationId xmlns:a16="http://schemas.microsoft.com/office/drawing/2014/main" id="{2C893E02-361E-7840-BADD-B157A6D3856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슬라이드 노트 개체 틀 2">
            <a:extLst>
              <a:ext uri="{FF2B5EF4-FFF2-40B4-BE49-F238E27FC236}">
                <a16:creationId xmlns:a16="http://schemas.microsoft.com/office/drawing/2014/main" id="{E2F058AD-9799-5649-A3F1-A52F6C71DC6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/>
              <a:t>3. Structure Practice</a:t>
            </a:r>
            <a:endParaRPr lang="ko-KR" altLang="en-US"/>
          </a:p>
        </p:txBody>
      </p:sp>
      <p:sp>
        <p:nvSpPr>
          <p:cNvPr id="52228" name="슬라이드 번호 개체 틀 3">
            <a:extLst>
              <a:ext uri="{FF2B5EF4-FFF2-40B4-BE49-F238E27FC236}">
                <a16:creationId xmlns:a16="http://schemas.microsoft.com/office/drawing/2014/main" id="{B173E800-4FC9-4841-B89E-374C2D0C64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55650" indent="-290513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63638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303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9550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527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30099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671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924300" indent="-231775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E9BEFB8-9CE5-B24A-AF49-6AC67BE1CDE3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  <p:sp>
        <p:nvSpPr>
          <p:cNvPr id="52229" name="Date Placeholder 1">
            <a:extLst>
              <a:ext uri="{FF2B5EF4-FFF2-40B4-BE49-F238E27FC236}">
                <a16:creationId xmlns:a16="http://schemas.microsoft.com/office/drawing/2014/main" id="{603E499E-9E95-2647-8CCC-A0133A02E7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9E038A2-4F44-1E47-BDB9-08087099AEE5}" type="datetime1">
              <a:rPr lang="ko-KR" altLang="en-US" smtClean="0">
                <a:latin typeface="굴림" panose="020B0600000101010101" pitchFamily="34" charset="-127"/>
                <a:ea typeface="굴림" panose="020B0600000101010101" pitchFamily="34" charset="-127"/>
              </a:rPr>
              <a:pPr>
                <a:spcBef>
                  <a:spcPct val="0"/>
                </a:spcBef>
              </a:pPr>
              <a:t>2020-05-05</a:t>
            </a:fld>
            <a:endParaRPr lang="ko-KR" altLang="en-US">
              <a:latin typeface="굴림" panose="020B0600000101010101" pitchFamily="34" charset="-127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152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B783C8D6-9CF1-9F43-8601-DC17AAA4EE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>
            <a:extLst>
              <a:ext uri="{FF2B5EF4-FFF2-40B4-BE49-F238E27FC236}">
                <a16:creationId xmlns:a16="http://schemas.microsoft.com/office/drawing/2014/main" id="{F7FD8EAA-8ECC-FA40-B6BD-A03DF44044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5455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E321C32F-75CF-414C-ABC2-3073745FB2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11D4A43-8E75-1F49-B890-F57E3EF1FDA4}" type="slidenum">
              <a:rPr lang="en-US" altLang="ko-KR">
                <a:ea typeface="굴림" panose="020B0600000101010101" pitchFamily="34" charset="-127"/>
              </a:rPr>
              <a:pPr eaLnBrk="1" hangingPunct="1"/>
              <a:t>25</a:t>
            </a:fld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354D1BA4-E5B9-5C4C-A539-D9F56F120E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ED8A1547-6BD6-F340-BE18-F36A8C64D8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latin typeface="Arial" panose="020B0604020202020204" pitchFamily="34" charset="0"/>
              <a:ea typeface="굴림" panose="020B0600000101010101" pitchFamily="34" charset="-127"/>
            </a:endParaRPr>
          </a:p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227674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>
            <a:extLst>
              <a:ext uri="{FF2B5EF4-FFF2-40B4-BE49-F238E27FC236}">
                <a16:creationId xmlns:a16="http://schemas.microsoft.com/office/drawing/2014/main" id="{85F9A7F0-9F1A-8E4F-A726-2A1C7B19E1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4A975C2E-199D-ED49-BCAF-7DEE42D39390}" type="slidenum">
              <a:rPr lang="en-US" altLang="ko-KR">
                <a:ea typeface="굴림" panose="020B0600000101010101" pitchFamily="34" charset="-127"/>
              </a:rPr>
              <a:pPr eaLnBrk="1" hangingPunct="1"/>
              <a:t>26</a:t>
            </a:fld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10595" name="Rectangle 2">
            <a:extLst>
              <a:ext uri="{FF2B5EF4-FFF2-40B4-BE49-F238E27FC236}">
                <a16:creationId xmlns:a16="http://schemas.microsoft.com/office/drawing/2014/main" id="{3F9B689D-AA64-D94F-8872-3F0F915D7F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>
            <a:extLst>
              <a:ext uri="{FF2B5EF4-FFF2-40B4-BE49-F238E27FC236}">
                <a16:creationId xmlns:a16="http://schemas.microsoft.com/office/drawing/2014/main" id="{9248DE1B-FD2A-234C-9DE0-9160CB8162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latin typeface="Arial" panose="020B0604020202020204" pitchFamily="34" charset="0"/>
              <a:ea typeface="굴림" panose="020B0600000101010101" pitchFamily="34" charset="-127"/>
            </a:endParaRPr>
          </a:p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8582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>
            <a:extLst>
              <a:ext uri="{FF2B5EF4-FFF2-40B4-BE49-F238E27FC236}">
                <a16:creationId xmlns:a16="http://schemas.microsoft.com/office/drawing/2014/main" id="{9D506E76-E672-8E41-9593-B8467519B4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D37DDBE-B894-BF44-812F-20B20AA751AE}" type="slidenum">
              <a:rPr lang="en-US" altLang="ko-KR">
                <a:ea typeface="굴림" panose="020B0600000101010101" pitchFamily="34" charset="-127"/>
              </a:rPr>
              <a:pPr eaLnBrk="1" hangingPunct="1"/>
              <a:t>27</a:t>
            </a:fld>
            <a:endParaRPr lang="en-US" altLang="ko-KR">
              <a:ea typeface="굴림" panose="020B0600000101010101" pitchFamily="34" charset="-127"/>
            </a:endParaRPr>
          </a:p>
        </p:txBody>
      </p:sp>
      <p:sp>
        <p:nvSpPr>
          <p:cNvPr id="108547" name="Rectangle 2">
            <a:extLst>
              <a:ext uri="{FF2B5EF4-FFF2-40B4-BE49-F238E27FC236}">
                <a16:creationId xmlns:a16="http://schemas.microsoft.com/office/drawing/2014/main" id="{C82D004E-0485-014D-ADC0-2D248AB8A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>
            <a:extLst>
              <a:ext uri="{FF2B5EF4-FFF2-40B4-BE49-F238E27FC236}">
                <a16:creationId xmlns:a16="http://schemas.microsoft.com/office/drawing/2014/main" id="{222FD2B3-9977-5D45-9361-4B938556B2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>
              <a:latin typeface="Arial" panose="020B0604020202020204" pitchFamily="34" charset="0"/>
              <a:ea typeface="굴림" panose="020B0600000101010101" pitchFamily="34" charset="-127"/>
            </a:endParaRPr>
          </a:p>
          <a:p>
            <a:pPr eaLnBrk="1" hangingPunct="1"/>
            <a:endParaRPr lang="en-US" altLang="ko-KR">
              <a:latin typeface="Arial" panose="020B0604020202020204" pitchFamily="34" charset="0"/>
              <a:ea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8720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4E9C20-5EA8-884B-AFF0-D40A431B27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C8F563-8F32-6044-9631-8D5203171F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65A0597-98B9-0D4D-B68F-A2F3722FAC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B5E3A-D88F-F443-A089-87168B89B8A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480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06A9DC-3AE3-0540-AE97-C408CF1939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1E9F14-82AE-5441-92BE-3C126EA918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2429CC-8A5C-F34C-B480-91CB95A07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A730BE-E0E4-FA4A-A24D-ED68744371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84937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D19CD9-EA9B-F040-A471-FC40E557C7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375798-DE0E-8A40-963F-0D045F6BCA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5859A26-2E32-1D40-AD9C-6B9DA592C0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C56A58-7DB1-6E4D-9B53-A980614D65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4833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D24A32D-5BFB-3040-812E-0F88BCD4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6E4C1-159E-DE4F-9441-ADF6C0529E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2747C-7D40-5144-9E57-5D29636F52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FD61C7-00F2-544D-9E39-09035D40E0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02735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3241502-CE22-A94F-A4F6-91889DCE6B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2977356-1252-5C4A-9E75-9AA3A7190D6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2FC58B6-D6A3-2A4F-BB86-6D8D6C0B46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D19B-5E32-D944-88D3-2B28327B24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4724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51EFAA7-B481-B84C-A2AC-AAEB7E1219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AC7285-C1E1-1C42-8C85-8DF9856CA2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8D1B9F-FD81-FA44-9121-7844F59158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A8768-C7E6-3D46-9CBD-7F42F20B41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231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4795445-1613-6C43-ADF1-B3D038C556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7D37D4-9D80-CA4A-903C-4CC2B95739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33A33DF-7BD0-274E-AF57-19B6B931CE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6CE6B0-3499-7044-BB69-A29EC0E276F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915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E05BC11-8B50-BA4D-A98F-2D7EBCDD87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D73D1B5-AAFF-9246-AE67-CF697A91C1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279ACAB-7D45-1A44-917F-AF6C9A1698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1B313-BF6D-E446-9B5B-59ECBB3659E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7468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8A5F82E-017D-D84E-BDA5-64D10E84CF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B6BFFAE-1FAF-9043-8742-98EBFF0609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518691B-C0D1-1E47-8C61-3C7BEE6F86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B147F-6EDD-9B44-BFD2-8DA074BD4C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6368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1789500-C29F-444A-8E07-421E488213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189652-9F56-8A43-AE84-C947716BBBF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33807A-E5B1-BF4C-A5EC-8C62DC4F9F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FE929B-8F54-9141-B7FD-0140CF72E5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7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BD4ECE-6C77-2241-9903-49EB4E2312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F0F0CEE-37E8-6D4E-9F7B-6797646504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030BFE-A8A2-0241-A11A-6C3ECDF9E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1C062C-9ACC-D543-8C83-148E9B170F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991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EE84C65-1AFB-CE45-9657-BEB3AC09C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45F3E3-E1FE-164F-9855-4132231F30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CC078F81-40BA-C542-80B9-BCB1B33DA9F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00209E0-E0EC-A44A-99EA-64C2921CC5A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MS PGothic" panose="020B0600070205080204" pitchFamily="34" charset="-128"/>
              </a:defRPr>
            </a:lvl1pPr>
          </a:lstStyle>
          <a:p>
            <a:pPr>
              <a:defRPr/>
            </a:pPr>
            <a:endParaRPr lang="ko-US" altLang="ko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4100BD4-8D1E-354E-981D-B22F773EA54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65484B25-7165-1647-94B6-95F3B7455F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MS PGothic" panose="020B0600070205080204" pitchFamily="34" charset="-128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5" Type="http://schemas.openxmlformats.org/officeDocument/2006/relationships/image" Target="../media/image20.emf"/><Relationship Id="rId4" Type="http://schemas.openxmlformats.org/officeDocument/2006/relationships/image" Target="../media/image2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26.emf"/><Relationship Id="rId4" Type="http://schemas.openxmlformats.org/officeDocument/2006/relationships/image" Target="../media/image1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EII6Sz-ELWY&amp;vl=ko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youtube.com/watch?v=j5_0BaMNpqw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cs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://gg.gg/i6uc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kr.pixtastock.com/illustration/47584893" TargetMode="Externa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II6Sz-ELWY&amp;vl=ko" TargetMode="External"/><Relationship Id="rId2" Type="http://schemas.openxmlformats.org/officeDocument/2006/relationships/hyperlink" Target="https://kleartextbook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j5_0BaMNpqw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gg.gg/i6uc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63896" y="2579724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4-1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8846" y="1103358"/>
            <a:ext cx="1191000" cy="1178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858272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7E827-2409-C042-8B64-4B2E3752F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  </a:t>
            </a:r>
            <a:r>
              <a:rPr lang="ko-KR" altLang="en-US" dirty="0"/>
              <a:t>대화 듣기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D03BE387-EB96-F749-880E-EFD3C7FB823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4814A88-A09B-8B43-946B-B81FE7ECD6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91"/>
          <a:stretch/>
        </p:blipFill>
        <p:spPr>
          <a:xfrm>
            <a:off x="279430" y="1124744"/>
            <a:ext cx="8671204" cy="4131793"/>
          </a:xfrm>
          <a:prstGeom prst="rect">
            <a:avLst/>
          </a:prstGeom>
        </p:spPr>
      </p:pic>
      <p:sp>
        <p:nvSpPr>
          <p:cNvPr id="7" name="Oval Callout 6">
            <a:extLst>
              <a:ext uri="{FF2B5EF4-FFF2-40B4-BE49-F238E27FC236}">
                <a16:creationId xmlns:a16="http://schemas.microsoft.com/office/drawing/2014/main" id="{39A43CC7-A00D-BF40-86FD-7B7D2C40C137}"/>
              </a:ext>
            </a:extLst>
          </p:cNvPr>
          <p:cNvSpPr/>
          <p:nvPr/>
        </p:nvSpPr>
        <p:spPr>
          <a:xfrm flipH="1">
            <a:off x="5940152" y="5252354"/>
            <a:ext cx="2448272" cy="1028080"/>
          </a:xfrm>
          <a:prstGeom prst="wedgeEllipseCallout">
            <a:avLst>
              <a:gd name="adj1" fmla="val 201525"/>
              <a:gd name="adj2" fmla="val -81519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알렉스는 어떤 학생인가요</a:t>
            </a:r>
            <a:r>
              <a:rPr lang="en-US" altLang="ko-KR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?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6088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90B3-943E-9144-8D1C-D26D8985D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b="1" dirty="0">
                <a:latin typeface="+mj-lt"/>
                <a:ea typeface="돋움체" panose="020B0609000101010101" pitchFamily="49" charset="-127"/>
              </a:rPr>
              <a:t>문법 및 표현 </a:t>
            </a:r>
            <a:r>
              <a:rPr lang="en-US" altLang="ko-KR" b="1" dirty="0">
                <a:latin typeface="+mj-lt"/>
                <a:ea typeface="돋움체" panose="020B0609000101010101" pitchFamily="49" charset="-127"/>
              </a:rPr>
              <a:t>P. 14</a:t>
            </a:r>
            <a:endParaRPr lang="en-US" b="1" dirty="0">
              <a:latin typeface="+mj-lt"/>
              <a:ea typeface="돋움체" panose="020B0609000101010101" pitchFamily="49" charset="-127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B94E4D6B-6013-944A-9073-57411DB5B841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9F7A51A-F0DE-E34C-A36C-865FEBC23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13" y="980728"/>
            <a:ext cx="7887174" cy="508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77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3D9B4-886D-7648-A79A-34FC4B4C9C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628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94513DF-4390-2E47-9E67-10318DD21293}"/>
              </a:ext>
            </a:extLst>
          </p:cNvPr>
          <p:cNvSpPr txBox="1"/>
          <p:nvPr/>
        </p:nvSpPr>
        <p:spPr>
          <a:xfrm>
            <a:off x="289944" y="4797152"/>
            <a:ext cx="8712968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정답</a:t>
            </a:r>
            <a:r>
              <a:rPr lang="en-US" altLang="ko-KR" dirty="0"/>
              <a:t>:</a:t>
            </a:r>
          </a:p>
          <a:p>
            <a:r>
              <a:rPr lang="en-US" altLang="ko-KR" dirty="0"/>
              <a:t>1.</a:t>
            </a:r>
            <a:r>
              <a:rPr lang="ko-KR" altLang="en-US" dirty="0"/>
              <a:t> 어렸을 때는 케이크를 못 만들었는데 지금은 혼자 케이크를 만들 수 </a:t>
            </a:r>
            <a:r>
              <a:rPr lang="ko-KR" altLang="en-US" dirty="0">
                <a:solidFill>
                  <a:schemeClr val="tx1"/>
                </a:solidFill>
              </a:rPr>
              <a:t>있</a:t>
            </a:r>
            <a:r>
              <a:rPr lang="ko-KR" altLang="en-US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dirty="0"/>
              <a:t>.</a:t>
            </a:r>
          </a:p>
          <a:p>
            <a:r>
              <a:rPr lang="en-US" altLang="ko-KR" dirty="0"/>
              <a:t>2.</a:t>
            </a:r>
            <a:r>
              <a:rPr lang="ko-KR" altLang="en-US" dirty="0"/>
              <a:t> </a:t>
            </a:r>
            <a:r>
              <a:rPr lang="en-US" altLang="ko-KR" dirty="0"/>
              <a:t>5</a:t>
            </a:r>
            <a:r>
              <a:rPr lang="ko-KR" altLang="en-US" dirty="0"/>
              <a:t>년 전에는 방 정리를 못해서 방이 더러웠는데 지금은 방  정리를 </a:t>
            </a:r>
            <a:r>
              <a:rPr lang="ko-KR" altLang="en-US" dirty="0">
                <a:solidFill>
                  <a:schemeClr val="tx1"/>
                </a:solidFill>
              </a:rPr>
              <a:t>잘하</a:t>
            </a:r>
            <a:r>
              <a:rPr lang="ko-KR" altLang="en-US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b="1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dirty="0"/>
              <a:t>3.</a:t>
            </a:r>
            <a:r>
              <a:rPr lang="ko-KR" altLang="en-US" dirty="0"/>
              <a:t> 어렸을 때는 자전거를 못 탔는데 열심히 연습해서 지금은 잘 </a:t>
            </a:r>
            <a:r>
              <a:rPr lang="ko-KR" altLang="en-US" dirty="0">
                <a:solidFill>
                  <a:schemeClr val="tx1"/>
                </a:solidFill>
              </a:rPr>
              <a:t>타</a:t>
            </a:r>
            <a:r>
              <a:rPr lang="ko-KR" altLang="en-US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b="1" u="sng" dirty="0">
                <a:solidFill>
                  <a:srgbClr val="0070C0"/>
                </a:solidFill>
              </a:rPr>
              <a:t>.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914D9E0-6FA1-544C-8B2D-3A34F35540C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E33B7103-DE71-1840-8B2C-B453C5D706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04154"/>
            <a:ext cx="8147248" cy="433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14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B37C0-F225-FB4C-8718-B8CA21BB2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>
                <a:latin typeface="돋움체" panose="020B0609000101010101" pitchFamily="49" charset="-127"/>
                <a:ea typeface="돋움체" panose="020B0609000101010101" pitchFamily="49" charset="-127"/>
              </a:rPr>
              <a:t>이야기해 봅시다</a:t>
            </a:r>
            <a:endParaRPr lang="en-US" dirty="0"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D87D63-25C5-134E-BFA7-538410530C7B}"/>
              </a:ext>
            </a:extLst>
          </p:cNvPr>
          <p:cNvSpPr txBox="1"/>
          <p:nvPr/>
        </p:nvSpPr>
        <p:spPr>
          <a:xfrm>
            <a:off x="776908" y="3140968"/>
            <a:ext cx="7755531" cy="2677656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r>
              <a:rPr lang="en-US" altLang="ko-KR" sz="2400" dirty="0"/>
              <a:t>1.</a:t>
            </a:r>
            <a:r>
              <a:rPr lang="ko-KR" altLang="en-US" sz="2400" dirty="0"/>
              <a:t> 저는 옛날에는 컴퓨터를 잘 못 했는데 지금은 잘하</a:t>
            </a:r>
            <a:r>
              <a:rPr lang="ko-KR" altLang="en-US" sz="2400" b="1" u="sng" dirty="0">
                <a:solidFill>
                  <a:srgbClr val="0070C0"/>
                </a:solidFill>
              </a:rPr>
              <a:t>게</a:t>
            </a:r>
            <a:endParaRPr lang="en-US" altLang="ko-KR" sz="2400" b="1" u="sng" dirty="0">
              <a:solidFill>
                <a:srgbClr val="0070C0"/>
              </a:solidFill>
            </a:endParaRPr>
          </a:p>
          <a:p>
            <a:r>
              <a:rPr lang="ko-KR" altLang="en-US" sz="2400" b="1" dirty="0">
                <a:solidFill>
                  <a:srgbClr val="0070C0"/>
                </a:solidFill>
              </a:rPr>
              <a:t>    </a:t>
            </a:r>
            <a:r>
              <a:rPr lang="ko-KR" altLang="en-US" sz="2400" b="1" u="sng" dirty="0">
                <a:solidFill>
                  <a:srgbClr val="0070C0"/>
                </a:solidFill>
              </a:rPr>
              <a:t>됐어요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400" dirty="0"/>
              <a:t>2.</a:t>
            </a:r>
            <a:r>
              <a:rPr lang="ko-KR" altLang="en-US" sz="2400" dirty="0"/>
              <a:t> 매일 연습을 했더니 자전거를 잘 타</a:t>
            </a:r>
            <a:r>
              <a:rPr lang="ko-KR" altLang="en-US" sz="2400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400" dirty="0"/>
              <a:t>3.</a:t>
            </a:r>
            <a:r>
              <a:rPr lang="ko-KR" altLang="en-US" sz="2400" dirty="0"/>
              <a:t> 수영 연습을 많이 했더니 수영을 잘 하</a:t>
            </a:r>
            <a:r>
              <a:rPr lang="ko-KR" altLang="en-US" sz="2400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sz="2400" b="1" u="sng" dirty="0">
                <a:solidFill>
                  <a:srgbClr val="0070C0"/>
                </a:solidFill>
              </a:rPr>
              <a:t>.</a:t>
            </a:r>
          </a:p>
          <a:p>
            <a:r>
              <a:rPr lang="en-US" altLang="ko-KR" sz="2400" dirty="0"/>
              <a:t>4. Q:</a:t>
            </a:r>
          </a:p>
          <a:p>
            <a:r>
              <a:rPr lang="en-US" altLang="ko-KR" sz="2400" dirty="0"/>
              <a:t>    A: 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738F8F13-5075-184C-A3A0-D61DD85FD50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F67CA2E3-3512-9844-815A-95D4E6A3A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2270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785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9C276-86DB-9E4B-86D2-DFA8AC3E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188640"/>
            <a:ext cx="8229600" cy="1012974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en-US" altLang="ko-KR" sz="5400" dirty="0">
                <a:solidFill>
                  <a:schemeClr val="lt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~</a:t>
            </a:r>
            <a:r>
              <a:rPr lang="ko-KR" altLang="en-US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  <a:cs typeface="Gill Sans"/>
                <a:sym typeface="Gill Sans"/>
              </a:rPr>
              <a:t>게 되다</a:t>
            </a:r>
            <a:endParaRPr lang="en-US" sz="5400" b="1" dirty="0">
              <a:solidFill>
                <a:schemeClr val="tx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0A7DAF-EBF0-F246-B3FD-5A2FF5D963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389120"/>
          </a:xfrm>
          <a:solidFill>
            <a:schemeClr val="accent5"/>
          </a:solidFill>
        </p:spPr>
        <p:txBody>
          <a:bodyPr anchor="ctr"/>
          <a:lstStyle/>
          <a:p>
            <a:pPr>
              <a:spcBef>
                <a:spcPts val="0"/>
              </a:spcBef>
              <a:spcAft>
                <a:spcPts val="0"/>
              </a:spcAft>
              <a:buSzPts val="3200"/>
            </a:pPr>
            <a:r>
              <a:rPr lang="ko-KR" altLang="en-US" sz="2800" dirty="0">
                <a:solidFill>
                  <a:schemeClr val="tx2"/>
                </a:solidFill>
              </a:rPr>
              <a:t>자신의 의지와 관계없이 어떤 상황에 이르게 되거나 상황이 바뀌었음을 나타냄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r>
              <a:rPr lang="en-US" altLang="ko-KR" sz="2800" dirty="0">
                <a:solidFill>
                  <a:schemeClr val="tx2"/>
                </a:solidFill>
              </a:rPr>
              <a:t>This is used to show that somethings occurred or the situation has changed regardless of one’s willingness.</a:t>
            </a:r>
          </a:p>
          <a:p>
            <a:pPr>
              <a:spcBef>
                <a:spcPts val="0"/>
              </a:spcBef>
              <a:spcAft>
                <a:spcPts val="0"/>
              </a:spcAft>
              <a:buSzPts val="3200"/>
              <a:buFont typeface="Arial" panose="020B0604020202020204" pitchFamily="34" charset="0"/>
              <a:buChar char="•"/>
            </a:pPr>
            <a:endParaRPr lang="en-US" altLang="ko-KR" sz="2800" dirty="0">
              <a:solidFill>
                <a:schemeClr val="tx2"/>
              </a:solidFill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ko-KR" altLang="en-US" sz="2800" dirty="0">
                <a:solidFill>
                  <a:schemeClr val="tx2"/>
                </a:solidFill>
              </a:rPr>
              <a:t>예</a:t>
            </a:r>
            <a:r>
              <a:rPr lang="en-US" altLang="ko-KR" sz="2800" dirty="0">
                <a:solidFill>
                  <a:schemeClr val="tx2"/>
                </a:solidFill>
              </a:rPr>
              <a:t>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1.</a:t>
            </a:r>
            <a:r>
              <a:rPr lang="ko-KR" altLang="en-US" sz="2800" dirty="0">
                <a:solidFill>
                  <a:schemeClr val="tx2"/>
                </a:solidFill>
              </a:rPr>
              <a:t> 한국어를 공부해서 한국어를 잘</a:t>
            </a:r>
            <a:r>
              <a:rPr lang="ko-KR" altLang="en-US" sz="2800" dirty="0"/>
              <a:t>하</a:t>
            </a:r>
            <a:r>
              <a:rPr lang="ko-KR" altLang="en-US" sz="2800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sz="2800" b="1" u="sng" dirty="0">
                <a:solidFill>
                  <a:srgbClr val="0070C0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 altLang="ko-KR" sz="2800" dirty="0">
                <a:solidFill>
                  <a:schemeClr val="tx2"/>
                </a:solidFill>
              </a:rPr>
              <a:t>2.</a:t>
            </a:r>
            <a:r>
              <a:rPr lang="ko-KR" altLang="en-US" sz="2800" dirty="0">
                <a:solidFill>
                  <a:schemeClr val="tx2"/>
                </a:solidFill>
              </a:rPr>
              <a:t> 청소를 해서 방이 </a:t>
            </a:r>
            <a:r>
              <a:rPr lang="ko-KR" altLang="en-US" sz="2800" dirty="0"/>
              <a:t>깨끗하</a:t>
            </a:r>
            <a:r>
              <a:rPr lang="ko-KR" altLang="en-US" sz="2800" b="1" u="sng" dirty="0">
                <a:solidFill>
                  <a:srgbClr val="0070C0"/>
                </a:solidFill>
              </a:rPr>
              <a:t>게 됐어요</a:t>
            </a:r>
            <a:r>
              <a:rPr lang="en-US" altLang="ko-KR" sz="2800" dirty="0">
                <a:solidFill>
                  <a:schemeClr val="tx2"/>
                </a:solidFill>
              </a:rPr>
              <a:t>.</a:t>
            </a:r>
            <a:endParaRPr lang="en-US" altLang="ko-KR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FA1A6D4-4912-C847-8A99-EF0AA9883F9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27650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>
            <a:extLst>
              <a:ext uri="{FF2B5EF4-FFF2-40B4-BE49-F238E27FC236}">
                <a16:creationId xmlns:a16="http://schemas.microsoft.com/office/drawing/2014/main" id="{EFBAACB3-D4D0-6442-A313-AC90B9582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283" y="373545"/>
            <a:ext cx="8515350" cy="91440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게 되다</a:t>
            </a:r>
            <a:r>
              <a:rPr lang="en-US" altLang="ko-K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change or turn of event</a:t>
            </a:r>
            <a:endParaRPr lang="ko-KR" alt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BCE98D06-AE0E-6F4E-83E5-6D3233CE5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312" y="1492654"/>
            <a:ext cx="8515350" cy="23083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A: What are you doing these day?</a:t>
            </a:r>
          </a:p>
          <a:p>
            <a:pPr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B: It turned out that I am going to work in the school library     </a:t>
            </a:r>
          </a:p>
          <a:p>
            <a:pPr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     starting next month.</a:t>
            </a:r>
          </a:p>
          <a:p>
            <a:pPr eaLnBrk="1" latinLnBrk="1" hangingPunct="1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en-US" altLang="ko-KR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latinLnBrk="1" hangingPunct="1"/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F997CDFF-80D7-0343-A15E-4D3F7A61D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7" y="2840116"/>
            <a:ext cx="85693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 dirty="0">
                <a:latin typeface="+mj-lt"/>
                <a:cs typeface="Times New Roman" panose="02020603050405020304" pitchFamily="18" charset="0"/>
              </a:rPr>
              <a:t>A: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요즘 뭐 하세요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52A255C0-A9D1-944E-94A3-6AEAD4CE9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283" y="4067832"/>
            <a:ext cx="8515351" cy="120032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It turned out that I will receive a scholarship this semester!</a:t>
            </a:r>
          </a:p>
          <a:p>
            <a:pPr eaLnBrk="1" latinLnBrk="1" hangingPunct="1"/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latinLnBrk="1" hangingPunct="1"/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이번 학기에 장학금을 받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게 됐어요</a:t>
            </a:r>
            <a:r>
              <a:rPr lang="en-US" altLang="ko-K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FAD6DC48-7E7D-3D46-9515-6B33FC08F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7337" y="3329486"/>
            <a:ext cx="85693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400" dirty="0">
                <a:latin typeface="Arial" panose="020B0604020202020204" pitchFamily="34" charset="0"/>
              </a:rPr>
              <a:t>B: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다음 달부터 학교 도서관에서 일하</a:t>
            </a:r>
            <a:r>
              <a:rPr lang="ko-KR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게 됐어요</a:t>
            </a:r>
            <a:r>
              <a:rPr lang="en-US" altLang="ko-K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A11C49EF-3C5B-F643-8CA2-5516DBB89C56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626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3" grpId="0" animBg="1"/>
      <p:bldP spid="6" grpId="0"/>
      <p:bldP spid="9" grpId="0" animBg="1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ext Box 5">
            <a:extLst>
              <a:ext uri="{FF2B5EF4-FFF2-40B4-BE49-F238E27FC236}">
                <a16:creationId xmlns:a16="http://schemas.microsoft.com/office/drawing/2014/main" id="{398606C8-5584-D34A-ABD8-20141EBA4F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26" y="1874727"/>
            <a:ext cx="8515156" cy="3566160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en-US" altLang="ko-KR" sz="2800" dirty="0">
                <a:latin typeface="Palatino Linotype" panose="02040502050505030304" pitchFamily="18" charset="0"/>
              </a:rPr>
              <a:t> </a:t>
            </a:r>
            <a:r>
              <a:rPr lang="ko-KR" altLang="en-US" sz="2800" dirty="0">
                <a:latin typeface="Palatino Linotype" panose="02040502050505030304" pitchFamily="18" charset="0"/>
              </a:rPr>
              <a:t>왜 한국어를 배우세요</a:t>
            </a:r>
            <a:r>
              <a:rPr lang="en-US" altLang="ko-KR" sz="2800" dirty="0">
                <a:latin typeface="Palatino Linotype" panose="02040502050505030304" pitchFamily="18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ko-KR" altLang="en-US" sz="2800" dirty="0">
                <a:latin typeface="Palatino Linotype" panose="02040502050505030304" pitchFamily="18" charset="0"/>
              </a:rPr>
              <a:t>할머니랑 얘기하고 싶어서 배우</a:t>
            </a:r>
            <a:r>
              <a:rPr lang="ko-KR" altLang="en-US" sz="2800" dirty="0">
                <a:solidFill>
                  <a:srgbClr val="0000FF"/>
                </a:solidFill>
                <a:latin typeface="Palatino Linotype" panose="02040502050505030304" pitchFamily="18" charset="0"/>
              </a:rPr>
              <a:t>게 됐어요</a:t>
            </a:r>
            <a:r>
              <a:rPr lang="en-US" altLang="ko-KR" sz="2800" dirty="0">
                <a:latin typeface="Palatino Linotype" panose="02040502050505030304" pitchFamily="18" charset="0"/>
              </a:rPr>
              <a:t>.</a:t>
            </a:r>
          </a:p>
          <a:p>
            <a:pPr eaLnBrk="1" latinLnBrk="1" hangingPunct="1">
              <a:spcBef>
                <a:spcPct val="50000"/>
              </a:spcBef>
            </a:pPr>
            <a:endParaRPr lang="en-US" altLang="ko-KR" sz="2800" dirty="0">
              <a:latin typeface="Palatino Linotype" panose="02040502050505030304" pitchFamily="18" charset="0"/>
            </a:endParaRP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A:</a:t>
            </a:r>
            <a:r>
              <a:rPr lang="en-US" altLang="ko-KR" sz="2800" dirty="0">
                <a:latin typeface="Palatino Linotype" panose="02040502050505030304" pitchFamily="18" charset="0"/>
              </a:rPr>
              <a:t> </a:t>
            </a:r>
            <a:r>
              <a:rPr lang="ko-KR" altLang="en-US" sz="2800" dirty="0">
                <a:latin typeface="Palatino Linotype" panose="02040502050505030304" pitchFamily="18" charset="0"/>
              </a:rPr>
              <a:t>다음 주말에 스키 타러 갈 거예요</a:t>
            </a:r>
            <a:r>
              <a:rPr lang="en-US" altLang="ko-KR" sz="2800" dirty="0">
                <a:latin typeface="Palatino Linotype" panose="02040502050505030304" pitchFamily="18" charset="0"/>
              </a:rPr>
              <a:t>?</a:t>
            </a:r>
          </a:p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Arial" panose="020B0604020202020204" pitchFamily="34" charset="0"/>
                <a:cs typeface="Arial" panose="020B0604020202020204" pitchFamily="34" charset="0"/>
              </a:rPr>
              <a:t>B:</a:t>
            </a:r>
            <a:r>
              <a:rPr lang="en-US" altLang="ko-KR" sz="2800" dirty="0">
                <a:latin typeface="Palatino Linotype" panose="02040502050505030304" pitchFamily="18" charset="0"/>
              </a:rPr>
              <a:t> </a:t>
            </a:r>
            <a:r>
              <a:rPr lang="ko-KR" altLang="en-US" sz="2800" dirty="0">
                <a:latin typeface="Palatino Linotype" panose="02040502050505030304" pitchFamily="18" charset="0"/>
              </a:rPr>
              <a:t>다리를 다쳐서 못 가</a:t>
            </a:r>
            <a:r>
              <a:rPr lang="ko-KR" altLang="en-US" sz="2800" dirty="0">
                <a:solidFill>
                  <a:srgbClr val="0000FF"/>
                </a:solidFill>
                <a:latin typeface="Palatino Linotype" panose="02040502050505030304" pitchFamily="18" charset="0"/>
              </a:rPr>
              <a:t>게 됐어요</a:t>
            </a:r>
            <a:r>
              <a:rPr lang="en-US" altLang="ko-KR" sz="2800" dirty="0">
                <a:latin typeface="Palatino Linotype" panose="02040502050505030304" pitchFamily="18" charset="0"/>
              </a:rPr>
              <a:t>.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54AFBED-928B-7649-9C87-3564079ADE6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47FF3B02-04A6-4121-8190-C04AACE9F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026" y="483814"/>
            <a:ext cx="8515350" cy="100584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~</a:t>
            </a:r>
            <a:r>
              <a:rPr lang="ko-KR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게 되다</a:t>
            </a:r>
            <a:r>
              <a:rPr lang="en-US" altLang="ko-K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change or turn of event</a:t>
            </a:r>
            <a:endParaRPr lang="ko-KR" altLang="en-US" sz="3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330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096DD9-FE90-1340-BCF5-3DC4AE47D1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1096675"/>
            <a:ext cx="200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latin typeface="Palatino Linotype" panose="02040502050505030304" pitchFamily="18" charset="0"/>
              </a:rPr>
              <a:t>   Before</a:t>
            </a:r>
            <a:endParaRPr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39A924-E0C8-C34B-9515-1271455F9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2980" y="1096675"/>
            <a:ext cx="2071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latin typeface="Palatino Linotype" panose="02040502050505030304" pitchFamily="18" charset="0"/>
              </a:rPr>
              <a:t>Now</a:t>
            </a:r>
            <a:endParaRPr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CAADD7-8160-3246-BDE0-53CC3075CF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7281" y="2030413"/>
            <a:ext cx="260062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수영을 못하다</a:t>
            </a:r>
          </a:p>
        </p:txBody>
      </p:sp>
      <p:sp>
        <p:nvSpPr>
          <p:cNvPr id="8" name="오른쪽 화살표 7">
            <a:extLst>
              <a:ext uri="{FF2B5EF4-FFF2-40B4-BE49-F238E27FC236}">
                <a16:creationId xmlns:a16="http://schemas.microsoft.com/office/drawing/2014/main" id="{E733158A-3C37-174F-A188-8F8FCF8A7F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2149475"/>
            <a:ext cx="1428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>
              <a:latin typeface="Palatino Linotype" panose="02040502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924FE3-EF59-C948-A62A-732DB438CD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2030412"/>
            <a:ext cx="3500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수영을 잘하다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CA66DF-6F4C-0243-A49A-95E0E0B18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2979737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수영을 잘하</a:t>
            </a:r>
            <a:r>
              <a:rPr lang="ko-KR" alt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게 됐어요</a:t>
            </a:r>
            <a:r>
              <a:rPr lang="en-US" altLang="ko-KR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.</a:t>
            </a:r>
            <a:endParaRPr lang="ko-KR" altLang="en-US" sz="28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0E7800-982A-A245-BC9B-2131A5845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3890236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solidFill>
                  <a:srgbClr val="FF0000"/>
                </a:solidFill>
                <a:latin typeface="Palatino Linotype" panose="02040502050505030304" pitchFamily="18" charset="0"/>
              </a:rPr>
              <a:t>VERB</a:t>
            </a:r>
            <a:r>
              <a:rPr lang="en-US" altLang="ko-KR" sz="2800" dirty="0">
                <a:latin typeface="Palatino Linotype" panose="02040502050505030304" pitchFamily="18" charset="0"/>
              </a:rPr>
              <a:t> + </a:t>
            </a:r>
            <a:r>
              <a:rPr lang="ko-KR" alt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게 됐어요 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FC92E79B-A4D3-2B45-B477-AEC029C7442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82B743-B661-2E4D-9D99-D936FAE24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73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64D181D-600C-354E-A2CF-B2C36BC98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9672" y="1730505"/>
            <a:ext cx="2000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latin typeface="Palatino Linotype" panose="02040502050505030304" pitchFamily="18" charset="0"/>
              </a:rPr>
              <a:t>Before</a:t>
            </a:r>
            <a:endParaRPr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B0A523-7BBA-5E4C-B944-11E17D4ACC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2753" y="1730505"/>
            <a:ext cx="20716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en-US" altLang="ko-KR" sz="2800" dirty="0">
                <a:latin typeface="Palatino Linotype" panose="02040502050505030304" pitchFamily="18" charset="0"/>
              </a:rPr>
              <a:t>Now</a:t>
            </a:r>
            <a:endParaRPr lang="ko-KR" altLang="en-US" sz="2800" dirty="0">
              <a:latin typeface="Palatino Linotype" panose="0204050205050503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BDD53B-75C1-9842-AFE0-DE3943D05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297" y="2619375"/>
            <a:ext cx="3429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김치를 싫어하다</a:t>
            </a:r>
          </a:p>
        </p:txBody>
      </p:sp>
      <p:sp>
        <p:nvSpPr>
          <p:cNvPr id="8" name="오른쪽 화살표 7">
            <a:extLst>
              <a:ext uri="{FF2B5EF4-FFF2-40B4-BE49-F238E27FC236}">
                <a16:creationId xmlns:a16="http://schemas.microsoft.com/office/drawing/2014/main" id="{D2C5A93D-8F8E-F64F-9283-60E3F10E4E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7625" y="2738438"/>
            <a:ext cx="1428750" cy="28575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endParaRPr lang="ko-KR" altLang="en-US">
              <a:latin typeface="Palatino Linotype" panose="0204050205050503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0481EC0-50C8-114F-A06D-6A109A3636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8379" y="2606019"/>
            <a:ext cx="3500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김치를 좋아하다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1A5E0C-35B9-0E4B-B9F4-DCC92BF05E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800" y="3728107"/>
            <a:ext cx="4071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sz="2800" dirty="0">
                <a:latin typeface="Palatino Linotype" panose="02040502050505030304" pitchFamily="18" charset="0"/>
              </a:rPr>
              <a:t>김치를 좋아하</a:t>
            </a:r>
            <a:r>
              <a:rPr lang="ko-KR" altLang="en-US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게 됐어요</a:t>
            </a:r>
            <a:r>
              <a:rPr lang="en-US" altLang="ko-KR" sz="2800" b="1" dirty="0">
                <a:solidFill>
                  <a:srgbClr val="FF0000"/>
                </a:solidFill>
                <a:latin typeface="Palatino Linotype" panose="02040502050505030304" pitchFamily="18" charset="0"/>
              </a:rPr>
              <a:t>.</a:t>
            </a:r>
            <a:endParaRPr lang="ko-KR" altLang="en-US" sz="2800" b="1" dirty="0">
              <a:solidFill>
                <a:srgbClr val="FF000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0D117DEA-3F9F-BF4F-89B2-88F7DCC7B487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B9D94F8-6871-CE42-B4F4-0EB77229E5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75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 animBg="1"/>
      <p:bldP spid="9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AE463A52-7456-5B41-9451-66286B0854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6167974"/>
              </p:ext>
            </p:extLst>
          </p:nvPr>
        </p:nvGraphicFramePr>
        <p:xfrm>
          <a:off x="1043608" y="847484"/>
          <a:ext cx="7262813" cy="4254500"/>
        </p:xfrm>
        <a:graphic>
          <a:graphicData uri="http://schemas.openxmlformats.org/drawingml/2006/table">
            <a:tbl>
              <a:tblPr/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14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어렸을 때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지금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스시를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안 먹었어요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46100" marR="0" lvl="0" indent="793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스시를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 먹어요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운전을 못했어요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운전을 잘해요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12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시간이나 잤어요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6</a:t>
                      </a: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시간밖에 못 자요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한국 음식을 안 시켰어요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한국 음식만 시켜요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겨울을 싫어했어요</a:t>
                      </a:r>
                      <a:r>
                        <a:rPr kumimoji="0" lang="en-US" altLang="ko-K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.</a:t>
                      </a:r>
                      <a:endParaRPr kumimoji="0" lang="ko-KR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pitchFamily="50" charset="-127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625475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pitchFamily="50" charset="-127"/>
                        </a:rPr>
                        <a:t>겨울을 좋아해요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04B8B35-F1DC-804D-9FCC-E0F905408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1603617"/>
            <a:ext cx="14287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먹게 됐어요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09C42F-923C-BE4B-9770-ADC1CBD22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2328842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잘하게 됐어요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BF7F7-A42B-F444-A28B-2E8835F857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3124201"/>
            <a:ext cx="20002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못 자게 됐어요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C2D62F-BD46-C84F-96AC-775975340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0205" y="3865371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시키게 됐어요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F67DBE-1EE9-D345-B04B-6388AB457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7350" y="4663763"/>
            <a:ext cx="200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/>
            <a:r>
              <a:rPr lang="ko-KR" altLang="en-US" b="1" dirty="0"/>
              <a:t>좋아하게 됐어요</a:t>
            </a:r>
            <a:r>
              <a:rPr lang="en-US" altLang="ko-KR" b="1" dirty="0"/>
              <a:t>.</a:t>
            </a:r>
            <a:endParaRPr lang="ko-KR" altLang="en-US" b="1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1C366B82-EE50-9C46-A7C2-DB31070ADB89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F7527A-2300-F84F-8AF7-4D254E765E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9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13792" y="332656"/>
            <a:ext cx="8316416" cy="3240360"/>
          </a:xfr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4-1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1</a:t>
            </a: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과  반가운 새 친구</a:t>
            </a:r>
            <a:b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r>
              <a:rPr kumimoji="1" lang="ko-KR" altLang="en-US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 </a:t>
            </a:r>
            <a:r>
              <a:rPr kumimoji="1" lang="en-US" altLang="ko-KR" sz="3600" dirty="0">
                <a:latin typeface="Times New Roman" panose="02020603050405020304" pitchFamily="18" charset="0"/>
                <a:ea typeface="Gulim" panose="020B0600000101010101" pitchFamily="34" charset="-127"/>
              </a:rPr>
              <a:t>A welcome new friend</a:t>
            </a: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br>
              <a:rPr kumimoji="1" lang="en-US" altLang="ko-KR" sz="2400" dirty="0"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400" dirty="0"/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93184" y="3749030"/>
            <a:ext cx="8316416" cy="234664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kumimoji="1" lang="ko-KR" altLang="en-US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학습내용 </a:t>
            </a:r>
            <a:r>
              <a:rPr kumimoji="1" lang="en-US" altLang="ko-KR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Learning contents</a:t>
            </a: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게 되다</a:t>
            </a:r>
            <a:endParaRPr kumimoji="1" lang="en-US" altLang="ko-KR" sz="3600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r>
              <a:rPr kumimoji="1" lang="en-US" altLang="ko-KR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~</a:t>
            </a:r>
            <a:r>
              <a:rPr kumimoji="1" lang="ko-KR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다가</a:t>
            </a: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pPr>
              <a:spcBef>
                <a:spcPct val="0"/>
              </a:spcBef>
            </a:pPr>
            <a:endParaRPr kumimoji="1" lang="en-US" altLang="ko-KR" dirty="0">
              <a:solidFill>
                <a:srgbClr val="0070C0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  <a:p>
            <a:br>
              <a:rPr lang="ko-KR" altLang="en-US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6480498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7" grpId="0" animBg="1"/>
      <p:bldP spid="14338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83" name="Text Box 11">
            <a:extLst>
              <a:ext uri="{FF2B5EF4-FFF2-40B4-BE49-F238E27FC236}">
                <a16:creationId xmlns:a16="http://schemas.microsoft.com/office/drawing/2014/main" id="{28A585B1-F942-1F40-99A2-9C86F59E3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1" y="4621212"/>
            <a:ext cx="67627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800" dirty="0">
                <a:solidFill>
                  <a:srgbClr val="009900"/>
                </a:solidFill>
                <a:ea typeface="굴림" panose="020B0600000101010101" pitchFamily="34" charset="-127"/>
              </a:rPr>
              <a:t>It indicates that someone deliberately changes a situation so as to put a person or an object in a new situation. </a:t>
            </a:r>
          </a:p>
        </p:txBody>
      </p:sp>
      <p:sp>
        <p:nvSpPr>
          <p:cNvPr id="10" name="Text Box 12">
            <a:extLst>
              <a:ext uri="{FF2B5EF4-FFF2-40B4-BE49-F238E27FC236}">
                <a16:creationId xmlns:a16="http://schemas.microsoft.com/office/drawing/2014/main" id="{A418BC0F-56D7-3544-BE9B-CEF73A3C2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5" y="1500188"/>
            <a:ext cx="4857750" cy="511175"/>
          </a:xfrm>
          <a:prstGeom prst="wedgeRoundRectCallout">
            <a:avLst>
              <a:gd name="adj1" fmla="val -21718"/>
              <a:gd name="adj2" fmla="val 102579"/>
              <a:gd name="adj3" fmla="val 1666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400">
                <a:solidFill>
                  <a:srgbClr val="0000FF"/>
                </a:solidFill>
                <a:ea typeface="굴림" panose="020B0600000101010101" pitchFamily="34" charset="-127"/>
              </a:rPr>
              <a:t>an involuntary change in situation</a:t>
            </a:r>
            <a:endParaRPr lang="ko-KR" altLang="en-US" sz="2400">
              <a:solidFill>
                <a:srgbClr val="0000FF"/>
              </a:solidFill>
              <a:ea typeface="굴림" panose="020B0600000101010101" pitchFamily="34" charset="-127"/>
            </a:endParaRPr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ADAFF355-B8AD-BE4F-ABF5-1B1A07B93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8938" y="3844925"/>
            <a:ext cx="20716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>
                <a:ea typeface="굴림" panose="020B0600000101010101" pitchFamily="34" charset="-127"/>
              </a:rPr>
              <a:t>~</a:t>
            </a:r>
            <a:r>
              <a:rPr lang="ko-KR" altLang="en-US">
                <a:ea typeface="굴림" panose="020B0600000101010101" pitchFamily="34" charset="-127"/>
              </a:rPr>
              <a:t>게  </a:t>
            </a:r>
            <a:r>
              <a:rPr lang="ko-KR" altLang="en-US">
                <a:solidFill>
                  <a:srgbClr val="FF0000"/>
                </a:solidFill>
                <a:ea typeface="굴림" panose="020B0600000101010101" pitchFamily="34" charset="-127"/>
              </a:rPr>
              <a:t>하다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6F348E68-334B-8C4C-B83C-28908002A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" y="2179638"/>
            <a:ext cx="2357438" cy="1463675"/>
          </a:xfrm>
          <a:prstGeom prst="wedgeRoundRectCallout">
            <a:avLst>
              <a:gd name="adj1" fmla="val 63514"/>
              <a:gd name="adj2" fmla="val 76454"/>
              <a:gd name="adj3" fmla="val 1666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000">
                <a:ea typeface="굴림" panose="020B0600000101010101" pitchFamily="34" charset="-127"/>
              </a:rPr>
              <a:t>an action is taken with the aim of bringing some situation about</a:t>
            </a:r>
            <a:endParaRPr lang="ko-KR" altLang="en-US" sz="2000">
              <a:ea typeface="굴림" panose="020B0600000101010101" pitchFamily="34" charset="-127"/>
            </a:endParaRP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3CEB7242-EC70-8442-9F3C-27321CD09A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063" y="3060700"/>
            <a:ext cx="6072187" cy="511175"/>
          </a:xfrm>
          <a:prstGeom prst="wedgeRoundRectCallout">
            <a:avLst>
              <a:gd name="adj1" fmla="val -21718"/>
              <a:gd name="adj2" fmla="val 102579"/>
              <a:gd name="adj3" fmla="val 16667"/>
            </a:avLst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sz="2400">
                <a:solidFill>
                  <a:srgbClr val="FF0000"/>
                </a:solidFill>
                <a:ea typeface="굴림" panose="020B0600000101010101" pitchFamily="34" charset="-127"/>
              </a:rPr>
              <a:t>Someone deliberately changes a situation</a:t>
            </a:r>
            <a:endParaRPr lang="ko-KR" altLang="en-US" sz="2400">
              <a:solidFill>
                <a:srgbClr val="FF0000"/>
              </a:solidFill>
              <a:ea typeface="굴림" panose="020B0600000101010101" pitchFamily="34" charset="-127"/>
            </a:endParaRPr>
          </a:p>
        </p:txBody>
      </p:sp>
      <p:sp>
        <p:nvSpPr>
          <p:cNvPr id="46088" name="Text Box 14">
            <a:extLst>
              <a:ext uri="{FF2B5EF4-FFF2-40B4-BE49-F238E27FC236}">
                <a16:creationId xmlns:a16="http://schemas.microsoft.com/office/drawing/2014/main" id="{B117E630-97AF-8847-A902-6F754E8D8F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6589" y="2362716"/>
            <a:ext cx="5572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ko-KR" altLang="en-US" sz="2800" dirty="0">
              <a:solidFill>
                <a:srgbClr val="0000FF"/>
              </a:solidFill>
              <a:latin typeface="Times New Roman" panose="02020603050405020304" pitchFamily="18" charset="0"/>
              <a:ea typeface="굴림" panose="020B0600000101010101" pitchFamily="34" charset="-127"/>
            </a:endParaRP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452EC931-1C4A-FC4B-B641-37643B8157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8938" y="2357438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ko-KR" dirty="0">
                <a:ea typeface="굴림" panose="020B0600000101010101" pitchFamily="34" charset="-127"/>
              </a:rPr>
              <a:t>~</a:t>
            </a:r>
            <a:r>
              <a:rPr lang="ko-KR" altLang="en-US" dirty="0">
                <a:ea typeface="굴림" panose="020B0600000101010101" pitchFamily="34" charset="-127"/>
              </a:rPr>
              <a:t>게  </a:t>
            </a:r>
            <a:r>
              <a:rPr lang="ko-KR" altLang="en-US" dirty="0">
                <a:solidFill>
                  <a:srgbClr val="0000FF"/>
                </a:solidFill>
                <a:ea typeface="굴림" panose="020B0600000101010101" pitchFamily="34" charset="-127"/>
              </a:rPr>
              <a:t>되다</a:t>
            </a:r>
          </a:p>
        </p:txBody>
      </p:sp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048BA626-DF10-0E4D-8F3A-93FCC7B9ED5E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A39A375-D394-B548-8DE6-B408C77E5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16" name="Text Box 2">
            <a:extLst>
              <a:ext uri="{FF2B5EF4-FFF2-40B4-BE49-F238E27FC236}">
                <a16:creationId xmlns:a16="http://schemas.microsoft.com/office/drawing/2014/main" id="{12E93782-99AA-460E-A095-9E35B392AE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574322"/>
            <a:ext cx="8515350" cy="523220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>
            <a:lvl1pPr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latinLnBrk="1" hangingPunct="1">
              <a:spcBef>
                <a:spcPct val="50000"/>
              </a:spcBef>
            </a:pP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~</a:t>
            </a:r>
            <a:r>
              <a:rPr lang="ko-KR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게 하다</a:t>
            </a:r>
            <a:r>
              <a:rPr lang="en-US" altLang="ko-K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ko-KR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‘make someone/something…</a:t>
            </a:r>
            <a:r>
              <a:rPr lang="ko-KR" altLang="en-US" sz="2800" dirty="0">
                <a:solidFill>
                  <a:srgbClr val="0000FF"/>
                </a:solidFill>
                <a:latin typeface="Times New Roman" panose="02020603050405020304" pitchFamily="18" charset="0"/>
              </a:rPr>
              <a:t>’</a:t>
            </a:r>
            <a:endParaRPr lang="ko-KR" alt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1062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3" grpId="0"/>
      <p:bldP spid="10" grpId="0" animBg="1"/>
      <p:bldP spid="11" grpId="0"/>
      <p:bldP spid="12" grpId="0" animBg="1"/>
      <p:bldP spid="14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">
            <a:extLst>
              <a:ext uri="{FF2B5EF4-FFF2-40B4-BE49-F238E27FC236}">
                <a16:creationId xmlns:a16="http://schemas.microsoft.com/office/drawing/2014/main" id="{CA9E5032-6108-E343-ABF9-BB080802DD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960" y="423563"/>
            <a:ext cx="74031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ko-KR" b="1" dirty="0">
                <a:latin typeface="Calibri" panose="020F0502020204030204" pitchFamily="34" charset="0"/>
                <a:cs typeface="Times New Roman" panose="02020603050405020304" pitchFamily="18" charset="0"/>
              </a:rPr>
              <a:t>Change of situation:</a:t>
            </a:r>
            <a:r>
              <a:rPr lang="en-US" altLang="ko-KR" b="1" dirty="0">
                <a:latin typeface="Calibri" panose="020F0502020204030204" pitchFamily="34" charset="0"/>
                <a:ea typeface="AppleMyungjo" pitchFamily="2" charset="-127"/>
              </a:rPr>
              <a:t> ~</a:t>
            </a:r>
            <a:r>
              <a:rPr lang="ko-KR" altLang="en-US" b="1" dirty="0"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b="1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b="1" dirty="0">
                <a:latin typeface="Calibri" panose="020F0502020204030204" pitchFamily="34" charset="0"/>
                <a:ea typeface="Malgun Gothic" panose="020B0503020000020004" pitchFamily="34" charset="-127"/>
              </a:rPr>
              <a:t>하다</a:t>
            </a:r>
            <a:r>
              <a:rPr lang="ko-KR" altLang="en-US" b="1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en-US" altLang="ko-KR" b="1" dirty="0">
                <a:latin typeface="Calibri" panose="020F0502020204030204" pitchFamily="34" charset="0"/>
                <a:ea typeface="굴림" panose="020B0600000101010101" pitchFamily="34" charset="-127"/>
              </a:rPr>
              <a:t>vs. ~</a:t>
            </a:r>
            <a:r>
              <a:rPr lang="ko-KR" altLang="en-US" b="1" dirty="0"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b="1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b="1" dirty="0">
                <a:latin typeface="Calibri" panose="020F0502020204030204" pitchFamily="34" charset="0"/>
                <a:ea typeface="Malgun Gothic" panose="020B0503020000020004" pitchFamily="34" charset="-127"/>
              </a:rPr>
              <a:t>되다</a:t>
            </a:r>
            <a:endParaRPr lang="ko-KR" altLang="en-US" dirty="0">
              <a:ea typeface="굴림" panose="020B0600000101010101" pitchFamily="34" charset="-127"/>
            </a:endParaRPr>
          </a:p>
        </p:txBody>
      </p:sp>
      <p:sp>
        <p:nvSpPr>
          <p:cNvPr id="175106" name="Rectangle 2">
            <a:extLst>
              <a:ext uri="{FF2B5EF4-FFF2-40B4-BE49-F238E27FC236}">
                <a16:creationId xmlns:a16="http://schemas.microsoft.com/office/drawing/2014/main" id="{1ACBDFA3-3354-FD45-9762-C1CDE463E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808" y="3937865"/>
            <a:ext cx="832008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ko-KR" altLang="en-US" sz="2400" dirty="0">
                <a:ea typeface="Malgun Gothic" panose="020B0503020000020004" pitchFamily="34" charset="-127"/>
              </a:rPr>
              <a:t>월마트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는 값이 싸요</a:t>
            </a:r>
            <a:r>
              <a:rPr lang="en-US" altLang="ko-KR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그래서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월마트에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가면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사고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싶은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많아서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많이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b="1" u="sng" dirty="0">
                <a:latin typeface="Calibri" panose="020F0502020204030204" pitchFamily="34" charset="0"/>
                <a:ea typeface="Malgun Gothic" panose="020B0503020000020004" pitchFamily="34" charset="-127"/>
              </a:rPr>
              <a:t>사</a:t>
            </a:r>
            <a:r>
              <a:rPr lang="ko-KR" altLang="en-US" sz="2400" b="1" u="sng" dirty="0">
                <a:solidFill>
                  <a:srgbClr val="0000FF"/>
                </a:solidFill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sz="2400" b="1" u="sng" dirty="0">
                <a:solidFill>
                  <a:srgbClr val="0000FF"/>
                </a:solidFill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b="1" u="sng" dirty="0">
                <a:solidFill>
                  <a:srgbClr val="0000FF"/>
                </a:solidFill>
                <a:latin typeface="Calibri" panose="020F0502020204030204" pitchFamily="34" charset="0"/>
                <a:ea typeface="Malgun Gothic" panose="020B0503020000020004" pitchFamily="34" charset="-127"/>
              </a:rPr>
              <a:t>돼요</a:t>
            </a:r>
            <a:endParaRPr lang="en-US" altLang="ko-KR" sz="2400" u="sng" dirty="0">
              <a:latin typeface="AppleMyungjo" pitchFamily="2" charset="-127"/>
              <a:ea typeface="AppleMyungjo" pitchFamily="2" charset="-127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					                   (wind up buying)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그런데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제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아내는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제가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사고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싶은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걸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dirty="0">
                <a:latin typeface="Calibri" panose="020F0502020204030204" pitchFamily="34" charset="0"/>
                <a:ea typeface="Malgun Gothic" panose="020B0503020000020004" pitchFamily="34" charset="-127"/>
              </a:rPr>
              <a:t>못</a:t>
            </a:r>
            <a:r>
              <a:rPr lang="ko-KR" altLang="en-US" sz="2400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b="1" u="sng" dirty="0">
                <a:latin typeface="Calibri" panose="020F0502020204030204" pitchFamily="34" charset="0"/>
                <a:ea typeface="Malgun Gothic" panose="020B0503020000020004" pitchFamily="34" charset="-127"/>
              </a:rPr>
              <a:t>사</a:t>
            </a:r>
            <a:r>
              <a:rPr lang="ko-KR" altLang="en-US" sz="2400" b="1" u="sng" dirty="0">
                <a:solidFill>
                  <a:srgbClr val="FF0000"/>
                </a:solidFill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sz="2400" b="1" u="sng" dirty="0">
                <a:solidFill>
                  <a:srgbClr val="FF0000"/>
                </a:solidFill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400" b="1" u="sng" dirty="0">
                <a:solidFill>
                  <a:srgbClr val="FF0000"/>
                </a:solidFill>
                <a:latin typeface="Calibri" panose="020F0502020204030204" pitchFamily="34" charset="0"/>
                <a:ea typeface="Malgun Gothic" panose="020B0503020000020004" pitchFamily="34" charset="-127"/>
              </a:rPr>
              <a:t>해요</a:t>
            </a:r>
            <a:r>
              <a:rPr lang="en-US" altLang="ko-KR" sz="2400" dirty="0">
                <a:latin typeface="Calibri" panose="020F0502020204030204" pitchFamily="34" charset="0"/>
                <a:ea typeface="AppleGothic" pitchFamily="2" charset="-127"/>
              </a:rPr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ko-KR" sz="2400" dirty="0">
                <a:latin typeface="Calibri" panose="020F0502020204030204" pitchFamily="34" charset="0"/>
                <a:ea typeface="AppleGothic" pitchFamily="2" charset="-127"/>
              </a:rPr>
              <a:t>                                                                         </a:t>
            </a:r>
            <a:r>
              <a:rPr lang="en-US" altLang="ko-KR" sz="2400" dirty="0">
                <a:latin typeface="Calibri" panose="020F0502020204030204" pitchFamily="34" charset="0"/>
                <a:ea typeface="굴림" panose="020B0600000101010101" pitchFamily="34" charset="-127"/>
              </a:rPr>
              <a:t>(let me buy)</a:t>
            </a:r>
          </a:p>
        </p:txBody>
      </p:sp>
      <p:sp>
        <p:nvSpPr>
          <p:cNvPr id="48132" name="Rectangle 7">
            <a:extLst>
              <a:ext uri="{FF2B5EF4-FFF2-40B4-BE49-F238E27FC236}">
                <a16:creationId xmlns:a16="http://schemas.microsoft.com/office/drawing/2014/main" id="{9D873B79-DF0D-5146-AECB-49D561A0C0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4138" y="1446879"/>
            <a:ext cx="6715126" cy="12001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u="sng" dirty="0">
                <a:ea typeface="굴림" panose="020B0600000101010101" pitchFamily="34" charset="-127"/>
              </a:rPr>
              <a:t>to put something or someone in a certain situation</a:t>
            </a:r>
            <a:r>
              <a:rPr lang="en-US" altLang="ko-KR" sz="2400" dirty="0">
                <a:ea typeface="굴림" panose="020B0600000101010101" pitchFamily="34" charset="-127"/>
              </a:rPr>
              <a:t>, either having someone do something or putting something in some state of affairs. </a:t>
            </a:r>
          </a:p>
        </p:txBody>
      </p:sp>
      <p:sp>
        <p:nvSpPr>
          <p:cNvPr id="48133" name="Rectangle 8">
            <a:extLst>
              <a:ext uri="{FF2B5EF4-FFF2-40B4-BE49-F238E27FC236}">
                <a16:creationId xmlns:a16="http://schemas.microsoft.com/office/drawing/2014/main" id="{E0205221-26B5-664E-B1CA-835174948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5548" y="2864495"/>
            <a:ext cx="6692306" cy="8331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u="sng" dirty="0">
                <a:ea typeface="굴림" panose="020B0600000101010101" pitchFamily="34" charset="-127"/>
              </a:rPr>
              <a:t>to be put into a situation </a:t>
            </a:r>
            <a:r>
              <a:rPr lang="en-US" altLang="ko-KR" sz="2400" dirty="0">
                <a:ea typeface="굴림" panose="020B0600000101010101" pitchFamily="34" charset="-127"/>
              </a:rPr>
              <a:t>(by other force, not from my own will). </a:t>
            </a:r>
          </a:p>
        </p:txBody>
      </p:sp>
      <p:sp>
        <p:nvSpPr>
          <p:cNvPr id="48134" name="Rectangle 9">
            <a:extLst>
              <a:ext uri="{FF2B5EF4-FFF2-40B4-BE49-F238E27FC236}">
                <a16:creationId xmlns:a16="http://schemas.microsoft.com/office/drawing/2014/main" id="{E13E9F2F-9635-BE40-AE7D-924CC2F42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810" y="1454697"/>
            <a:ext cx="1535211" cy="5232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Calibri" panose="020F0502020204030204" pitchFamily="34" charset="0"/>
                <a:ea typeface="AppleMyungjo" pitchFamily="2" charset="-127"/>
              </a:rPr>
              <a:t>~</a:t>
            </a:r>
            <a:r>
              <a:rPr lang="ko-KR" altLang="en-US" sz="2800" b="1" dirty="0"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sz="1800" b="1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800" b="1" dirty="0">
                <a:latin typeface="Calibri" panose="020F0502020204030204" pitchFamily="34" charset="0"/>
                <a:ea typeface="Malgun Gothic" panose="020B0503020000020004" pitchFamily="34" charset="-127"/>
              </a:rPr>
              <a:t>하다</a:t>
            </a:r>
            <a:r>
              <a:rPr lang="ko-KR" altLang="en-US" sz="1800" b="1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endParaRPr lang="ko-KR" altLang="en-US" sz="1800" dirty="0">
              <a:ea typeface="굴림" panose="020B0600000101010101" pitchFamily="34" charset="-127"/>
            </a:endParaRPr>
          </a:p>
        </p:txBody>
      </p:sp>
      <p:sp>
        <p:nvSpPr>
          <p:cNvPr id="48135" name="Rectangle 10">
            <a:extLst>
              <a:ext uri="{FF2B5EF4-FFF2-40B4-BE49-F238E27FC236}">
                <a16:creationId xmlns:a16="http://schemas.microsoft.com/office/drawing/2014/main" id="{B8A2F8F0-D44A-AF48-BE0A-CEF9DEC36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960" y="2840591"/>
            <a:ext cx="1535212" cy="523220"/>
          </a:xfrm>
          <a:prstGeom prst="rect">
            <a:avLst/>
          </a:prstGeom>
          <a:solidFill>
            <a:schemeClr val="accent5">
              <a:lumMod val="9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ko-KR" sz="1800" b="1" dirty="0">
                <a:latin typeface="Calibri" panose="020F0502020204030204" pitchFamily="34" charset="0"/>
                <a:cs typeface="Times New Roman" panose="02020603050405020304" pitchFamily="18" charset="0"/>
              </a:rPr>
              <a:t>~</a:t>
            </a:r>
            <a:r>
              <a:rPr lang="ko-KR" altLang="en-US" sz="2800" b="1" dirty="0">
                <a:latin typeface="Calibri" panose="020F0502020204030204" pitchFamily="34" charset="0"/>
                <a:ea typeface="Malgun Gothic" panose="020B0503020000020004" pitchFamily="34" charset="-127"/>
              </a:rPr>
              <a:t>게</a:t>
            </a:r>
            <a:r>
              <a:rPr lang="ko-KR" altLang="en-US" sz="1800" b="1" dirty="0">
                <a:latin typeface="Calibri" panose="020F0502020204030204" pitchFamily="34" charset="0"/>
                <a:ea typeface="굴림" panose="020B0600000101010101" pitchFamily="34" charset="-127"/>
              </a:rPr>
              <a:t> </a:t>
            </a:r>
            <a:r>
              <a:rPr lang="ko-KR" altLang="en-US" sz="2800" b="1" dirty="0">
                <a:latin typeface="Calibri" panose="020F0502020204030204" pitchFamily="34" charset="0"/>
                <a:ea typeface="Malgun Gothic" panose="020B0503020000020004" pitchFamily="34" charset="-127"/>
              </a:rPr>
              <a:t>되다</a:t>
            </a:r>
            <a:endParaRPr lang="ko-KR" altLang="en-US" sz="2800" dirty="0">
              <a:ea typeface="굴림" panose="020B0600000101010101" pitchFamily="34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4A81E367-FFEB-FF4F-B894-4F6D04F81F9C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B1B52D-5682-BC4C-9CB3-46D6E1D9B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706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A8B85-9D0C-D949-9CD0-9E19200A3C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문법 및 표현  </a:t>
            </a:r>
            <a:r>
              <a:rPr lang="en-US" altLang="ko-KR" sz="3600" dirty="0"/>
              <a:t>P. 15</a:t>
            </a:r>
            <a:endParaRPr lang="en-US" sz="36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6F230943-3C33-2B4B-9D5C-3C50E5151BE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5C91C78A-8EAC-C04E-AC64-3DF83841DB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442987"/>
          </a:xfrm>
        </p:spPr>
      </p:pic>
    </p:spTree>
    <p:extLst>
      <p:ext uri="{BB962C8B-B14F-4D97-AF65-F5344CB8AC3E}">
        <p14:creationId xmlns:p14="http://schemas.microsoft.com/office/powerpoint/2010/main" val="3354855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66EF9-3738-684B-8820-876BB21BF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BE6CCCA-F4A2-5F49-8E25-748352E9F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8" y="290148"/>
            <a:ext cx="8229600" cy="5746650"/>
          </a:xfrm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DDB514B-73BC-1E40-BF13-8BE8ACFDF514}"/>
              </a:ext>
            </a:extLst>
          </p:cNvPr>
          <p:cNvSpPr txBox="1"/>
          <p:nvPr/>
        </p:nvSpPr>
        <p:spPr>
          <a:xfrm>
            <a:off x="3290890" y="2276872"/>
            <a:ext cx="496855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숙제를 하</a:t>
            </a:r>
            <a:r>
              <a:rPr lang="ko-KR" altLang="en-US" b="1" u="sng" dirty="0">
                <a:solidFill>
                  <a:srgbClr val="0070C0"/>
                </a:solidFill>
              </a:rPr>
              <a:t>다가</a:t>
            </a:r>
            <a:r>
              <a:rPr lang="ko-KR" altLang="en-US" dirty="0"/>
              <a:t> 문자가 와서 문자를 확인했어요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098BE2-7ACF-1844-BE84-2A375EDE245C}"/>
              </a:ext>
            </a:extLst>
          </p:cNvPr>
          <p:cNvSpPr txBox="1"/>
          <p:nvPr/>
        </p:nvSpPr>
        <p:spPr>
          <a:xfrm>
            <a:off x="3290889" y="3212976"/>
            <a:ext cx="4593479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축구를 하</a:t>
            </a:r>
            <a:r>
              <a:rPr lang="ko-KR" altLang="en-US" b="1" u="sng" dirty="0">
                <a:solidFill>
                  <a:srgbClr val="0070C0"/>
                </a:solidFill>
              </a:rPr>
              <a:t>다가</a:t>
            </a:r>
            <a:r>
              <a:rPr lang="ko-KR" altLang="en-US" dirty="0"/>
              <a:t> 넘어져서 다리를 다쳤어요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F2B06A-EACE-1E42-BE72-894141E9CDD5}"/>
              </a:ext>
            </a:extLst>
          </p:cNvPr>
          <p:cNvSpPr txBox="1"/>
          <p:nvPr/>
        </p:nvSpPr>
        <p:spPr>
          <a:xfrm>
            <a:off x="3309680" y="4202978"/>
            <a:ext cx="30243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책을 읽</a:t>
            </a:r>
            <a:r>
              <a:rPr lang="ko-KR" altLang="en-US" b="1" u="sng" dirty="0">
                <a:solidFill>
                  <a:srgbClr val="0070C0"/>
                </a:solidFill>
              </a:rPr>
              <a:t>다가</a:t>
            </a:r>
            <a:r>
              <a:rPr lang="ko-KR" altLang="en-US" dirty="0"/>
              <a:t> 잠이 들었어요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A85F7-A453-E44A-A8EE-EA17ADCE87CA}"/>
              </a:ext>
            </a:extLst>
          </p:cNvPr>
          <p:cNvSpPr txBox="1"/>
          <p:nvPr/>
        </p:nvSpPr>
        <p:spPr>
          <a:xfrm>
            <a:off x="3303659" y="5192980"/>
            <a:ext cx="496855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/>
              <a:t>텔레비전을 보</a:t>
            </a:r>
            <a:r>
              <a:rPr lang="ko-KR" altLang="en-US" b="1" u="sng" dirty="0">
                <a:solidFill>
                  <a:srgbClr val="0070C0"/>
                </a:solidFill>
              </a:rPr>
              <a:t>다가</a:t>
            </a:r>
            <a:r>
              <a:rPr lang="ko-KR" altLang="en-US" dirty="0"/>
              <a:t> 너무 슬퍼서 눈물이 났어요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3AB3134E-E1A1-5248-863A-F00CC283C41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7877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19691-AE21-DD43-9B39-88B86DDCA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363272" cy="3960440"/>
          </a:xfrm>
          <a:solidFill>
            <a:schemeClr val="accent5"/>
          </a:solidFill>
        </p:spPr>
        <p:txBody>
          <a:bodyPr anchor="ctr"/>
          <a:lstStyle/>
          <a:p>
            <a:r>
              <a:rPr lang="ko-KR" altLang="en-US" sz="2400" dirty="0"/>
              <a:t>어떤 동작이나 상태가 중간에 다른 것으로 바뀔 때 사용</a:t>
            </a:r>
            <a:r>
              <a:rPr lang="en-US" altLang="ko-KR" sz="2400" dirty="0"/>
              <a:t>.</a:t>
            </a:r>
            <a:r>
              <a:rPr lang="ko-KR" altLang="en-US" sz="2400" dirty="0"/>
              <a:t> 처음 동작이 지속될 수도 있음</a:t>
            </a:r>
            <a:r>
              <a:rPr lang="en-US" altLang="ko-KR" sz="2400" dirty="0"/>
              <a:t>.</a:t>
            </a:r>
          </a:p>
          <a:p>
            <a:r>
              <a:rPr lang="en-US" altLang="ko-KR" sz="2400" dirty="0"/>
              <a:t>This is used when there is a change during the middle of an action or a situation. The first action could still</a:t>
            </a:r>
            <a:r>
              <a:rPr lang="ko-KR" altLang="en-US" sz="2400" dirty="0"/>
              <a:t> </a:t>
            </a:r>
            <a:r>
              <a:rPr lang="en-US" altLang="ko-KR" sz="2400" dirty="0"/>
              <a:t>continue.</a:t>
            </a:r>
          </a:p>
          <a:p>
            <a:endParaRPr lang="en-US" altLang="ko-KR" sz="2400" dirty="0"/>
          </a:p>
          <a:p>
            <a:r>
              <a:rPr lang="ko-KR" altLang="en-US" sz="2400" dirty="0"/>
              <a:t>예</a:t>
            </a:r>
            <a:r>
              <a:rPr lang="en-US" altLang="ko-KR" sz="2400" dirty="0"/>
              <a:t>:</a:t>
            </a:r>
            <a:r>
              <a:rPr lang="ko-KR" altLang="en-US" sz="2400" dirty="0"/>
              <a:t> </a:t>
            </a:r>
            <a:endParaRPr lang="en-US" altLang="ko-KR" sz="2400" dirty="0"/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1.</a:t>
            </a:r>
            <a:r>
              <a:rPr lang="ko-KR" altLang="en-US" sz="2400" dirty="0"/>
              <a:t> 한국에서 </a:t>
            </a:r>
            <a:r>
              <a:rPr lang="ko-KR" altLang="en-US" sz="2400" b="1" u="sng" dirty="0">
                <a:solidFill>
                  <a:srgbClr val="0070C0"/>
                </a:solidFill>
              </a:rPr>
              <a:t>살다가</a:t>
            </a:r>
            <a:r>
              <a:rPr lang="ko-KR" altLang="en-US" sz="2400" dirty="0"/>
              <a:t>  미국으로 이사를 왔어요</a:t>
            </a:r>
            <a:r>
              <a:rPr lang="en-US" altLang="ko-KR" sz="2400" dirty="0"/>
              <a:t>.</a:t>
            </a:r>
          </a:p>
          <a:p>
            <a:pPr marL="0" indent="0">
              <a:buNone/>
            </a:pPr>
            <a:r>
              <a:rPr lang="ko-KR" altLang="en-US" sz="2400" dirty="0"/>
              <a:t>   </a:t>
            </a:r>
            <a:r>
              <a:rPr lang="en-US" altLang="ko-KR" sz="2400" dirty="0"/>
              <a:t>2.</a:t>
            </a:r>
            <a:r>
              <a:rPr lang="ko-KR" altLang="en-US" sz="2400" dirty="0"/>
              <a:t> 학교 </a:t>
            </a:r>
            <a:r>
              <a:rPr lang="ko-KR" altLang="en-US" sz="2400" b="1" u="sng" dirty="0">
                <a:solidFill>
                  <a:srgbClr val="0070C0"/>
                </a:solidFill>
              </a:rPr>
              <a:t>가다가 </a:t>
            </a:r>
            <a:r>
              <a:rPr lang="ko-KR" altLang="en-US" sz="2400" dirty="0"/>
              <a:t>다시 집으로 돌아왔어요</a:t>
            </a:r>
            <a:r>
              <a:rPr lang="en-US" altLang="ko-KR" sz="2400" dirty="0"/>
              <a:t>.</a:t>
            </a:r>
            <a:endParaRPr lang="en-US" altLang="ko-KR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465FEEF-6CFD-E142-9B60-61915314319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9DB83C2-2457-4489-A21A-9170E37434D3}"/>
              </a:ext>
            </a:extLst>
          </p:cNvPr>
          <p:cNvSpPr txBox="1">
            <a:spLocks/>
          </p:cNvSpPr>
          <p:nvPr/>
        </p:nvSpPr>
        <p:spPr>
          <a:xfrm>
            <a:off x="390364" y="257120"/>
            <a:ext cx="8430108" cy="9361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b="1" kern="0" dirty="0"/>
              <a:t>  </a:t>
            </a:r>
            <a:r>
              <a:rPr lang="en-US" altLang="ko-KR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lang="ko-KR" altLang="en-US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다가  </a:t>
            </a:r>
            <a:r>
              <a:rPr lang="en-US" altLang="ko-KR" sz="32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from one action/state to another</a:t>
            </a:r>
          </a:p>
          <a:p>
            <a:pPr algn="l"/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1823926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>
            <a:extLst>
              <a:ext uri="{FF2B5EF4-FFF2-40B4-BE49-F238E27FC236}">
                <a16:creationId xmlns:a16="http://schemas.microsoft.com/office/drawing/2014/main" id="{AED127E8-17CF-E24F-854A-C7D2A8347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746" y="1259007"/>
            <a:ext cx="8357890" cy="51206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</p:txBody>
      </p:sp>
      <p:sp>
        <p:nvSpPr>
          <p:cNvPr id="10243" name="AutoShape 12">
            <a:extLst>
              <a:ext uri="{FF2B5EF4-FFF2-40B4-BE49-F238E27FC236}">
                <a16:creationId xmlns:a16="http://schemas.microsoft.com/office/drawing/2014/main" id="{F2999030-6C8F-6849-A9E4-5A1E4B6E192C}"/>
              </a:ext>
            </a:extLst>
          </p:cNvPr>
          <p:cNvSpPr>
            <a:spLocks noChangeArrowheads="1"/>
          </p:cNvSpPr>
          <p:nvPr/>
        </p:nvSpPr>
        <p:spPr bwMode="auto">
          <a:xfrm rot="342708" flipV="1">
            <a:off x="1246188" y="2455863"/>
            <a:ext cx="6338887" cy="958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16" y="12717"/>
                </a:moveTo>
                <a:cubicBezTo>
                  <a:pt x="19655" y="12088"/>
                  <a:pt x="19725" y="11444"/>
                  <a:pt x="19725" y="10800"/>
                </a:cubicBezTo>
                <a:cubicBezTo>
                  <a:pt x="19725" y="5870"/>
                  <a:pt x="15729" y="1875"/>
                  <a:pt x="10800" y="1875"/>
                </a:cubicBezTo>
                <a:cubicBezTo>
                  <a:pt x="8132" y="1874"/>
                  <a:pt x="5605" y="3067"/>
                  <a:pt x="3910" y="5126"/>
                </a:cubicBezTo>
                <a:lnTo>
                  <a:pt x="2462" y="3934"/>
                </a:lnTo>
                <a:cubicBezTo>
                  <a:pt x="4514" y="1443"/>
                  <a:pt x="7572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580"/>
                  <a:pt x="21515" y="12358"/>
                  <a:pt x="21347" y="13120"/>
                </a:cubicBezTo>
                <a:lnTo>
                  <a:pt x="23984" y="13701"/>
                </a:lnTo>
                <a:lnTo>
                  <a:pt x="19650" y="16472"/>
                </a:lnTo>
                <a:lnTo>
                  <a:pt x="16879" y="12137"/>
                </a:lnTo>
                <a:lnTo>
                  <a:pt x="19516" y="127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765E47DB-F336-2E4E-A468-E6D569048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756" y="3727956"/>
            <a:ext cx="842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400" dirty="0">
                <a:ea typeface="굴림" panose="020B0600000101010101" pitchFamily="34" charset="-127"/>
              </a:rPr>
              <a:t>린다 씨가 학교에 </a:t>
            </a:r>
            <a:r>
              <a:rPr kumimoji="1" lang="ko-KR" altLang="en-US" sz="2400" dirty="0">
                <a:solidFill>
                  <a:srgbClr val="0000FF"/>
                </a:solidFill>
                <a:ea typeface="굴림" panose="020B0600000101010101" pitchFamily="34" charset="-127"/>
              </a:rPr>
              <a:t>가다가</a:t>
            </a:r>
            <a:r>
              <a:rPr kumimoji="1" lang="ko-KR" altLang="en-US" sz="2400" dirty="0">
                <a:ea typeface="굴림" panose="020B0600000101010101" pitchFamily="34" charset="-127"/>
              </a:rPr>
              <a:t> 스타벅스에서 커피를 마셨어요</a:t>
            </a:r>
            <a:r>
              <a:rPr kumimoji="1" lang="en-US" altLang="ko-KR" sz="2400" dirty="0">
                <a:ea typeface="굴림" panose="020B0600000101010101" pitchFamily="34" charset="-127"/>
              </a:rPr>
              <a:t>. </a:t>
            </a:r>
            <a:endParaRPr lang="en-US" altLang="ko-KR" sz="2400" dirty="0">
              <a:ea typeface="굴림" panose="020B0600000101010101" pitchFamily="34" charset="-127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C42FA39-FF5C-0643-AD32-FFF7E355B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857375"/>
            <a:ext cx="142398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81581700-A3C6-534E-86E6-4ECAFECFD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4662488"/>
            <a:ext cx="1423988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9" name="AutoShape 12">
            <a:extLst>
              <a:ext uri="{FF2B5EF4-FFF2-40B4-BE49-F238E27FC236}">
                <a16:creationId xmlns:a16="http://schemas.microsoft.com/office/drawing/2014/main" id="{4167B8D3-C7AF-D746-B132-0313B2FB49AA}"/>
              </a:ext>
            </a:extLst>
          </p:cNvPr>
          <p:cNvSpPr>
            <a:spLocks noChangeArrowheads="1"/>
          </p:cNvSpPr>
          <p:nvPr/>
        </p:nvSpPr>
        <p:spPr bwMode="auto">
          <a:xfrm rot="342708" flipV="1">
            <a:off x="1246189" y="5325742"/>
            <a:ext cx="6338887" cy="958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16" y="12717"/>
                </a:moveTo>
                <a:cubicBezTo>
                  <a:pt x="19655" y="12088"/>
                  <a:pt x="19725" y="11444"/>
                  <a:pt x="19725" y="10800"/>
                </a:cubicBezTo>
                <a:cubicBezTo>
                  <a:pt x="19725" y="5870"/>
                  <a:pt x="15729" y="1875"/>
                  <a:pt x="10800" y="1875"/>
                </a:cubicBezTo>
                <a:cubicBezTo>
                  <a:pt x="8132" y="1874"/>
                  <a:pt x="5605" y="3067"/>
                  <a:pt x="3910" y="5126"/>
                </a:cubicBezTo>
                <a:lnTo>
                  <a:pt x="2462" y="3934"/>
                </a:lnTo>
                <a:cubicBezTo>
                  <a:pt x="4514" y="1443"/>
                  <a:pt x="7572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580"/>
                  <a:pt x="21515" y="12358"/>
                  <a:pt x="21347" y="13120"/>
                </a:cubicBezTo>
                <a:lnTo>
                  <a:pt x="23984" y="13701"/>
                </a:lnTo>
                <a:lnTo>
                  <a:pt x="19650" y="16472"/>
                </a:lnTo>
                <a:lnTo>
                  <a:pt x="16879" y="12137"/>
                </a:lnTo>
                <a:lnTo>
                  <a:pt x="19516" y="127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0" name="Picture 2" descr="C:\Documents and Settings\Seunghye Lee\My Documents\My Pictures\starbucks.jpg">
            <a:extLst>
              <a:ext uri="{FF2B5EF4-FFF2-40B4-BE49-F238E27FC236}">
                <a16:creationId xmlns:a16="http://schemas.microsoft.com/office/drawing/2014/main" id="{21E22D96-2FE4-AC46-A0E5-F13652E0E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5000625"/>
            <a:ext cx="928688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15">
            <a:extLst>
              <a:ext uri="{FF2B5EF4-FFF2-40B4-BE49-F238E27FC236}">
                <a16:creationId xmlns:a16="http://schemas.microsoft.com/office/drawing/2014/main" id="{BF530584-9924-EA4D-8EC2-549A67968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1285875"/>
            <a:ext cx="7747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400">
                <a:ea typeface="굴림" panose="020B0600000101010101" pitchFamily="34" charset="-127"/>
              </a:rPr>
              <a:t>린다 씨가 학교에 </a:t>
            </a:r>
            <a:r>
              <a:rPr kumimoji="1" lang="ko-KR" altLang="en-US" sz="2400">
                <a:solidFill>
                  <a:srgbClr val="0000FF"/>
                </a:solidFill>
                <a:ea typeface="굴림" panose="020B0600000101010101" pitchFamily="34" charset="-127"/>
              </a:rPr>
              <a:t>가다가</a:t>
            </a:r>
            <a:r>
              <a:rPr kumimoji="1" lang="ko-KR" altLang="en-US" sz="2400">
                <a:ea typeface="굴림" panose="020B0600000101010101" pitchFamily="34" charset="-127"/>
              </a:rPr>
              <a:t> 마크 씨를 만났어요</a:t>
            </a:r>
            <a:r>
              <a:rPr kumimoji="1" lang="en-US" altLang="ko-KR" sz="2400">
                <a:ea typeface="굴림" panose="020B0600000101010101" pitchFamily="34" charset="-127"/>
              </a:rPr>
              <a:t>. </a:t>
            </a:r>
            <a:endParaRPr lang="en-US" altLang="ko-KR" sz="2400">
              <a:ea typeface="굴림" panose="020B0600000101010101" pitchFamily="34" charset="-127"/>
            </a:endParaRPr>
          </a:p>
        </p:txBody>
      </p:sp>
      <p:grpSp>
        <p:nvGrpSpPr>
          <p:cNvPr id="2" name="Group 22">
            <a:extLst>
              <a:ext uri="{FF2B5EF4-FFF2-40B4-BE49-F238E27FC236}">
                <a16:creationId xmlns:a16="http://schemas.microsoft.com/office/drawing/2014/main" id="{17A55884-D16F-C945-BD01-EB7D4555AA34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1714500"/>
            <a:ext cx="1428750" cy="1643063"/>
            <a:chOff x="928662" y="1714488"/>
            <a:chExt cx="1428760" cy="1643077"/>
          </a:xfrm>
        </p:grpSpPr>
        <p:pic>
          <p:nvPicPr>
            <p:cNvPr id="10260" name="Picture 9" descr="j0416696[1]">
              <a:extLst>
                <a:ext uri="{FF2B5EF4-FFF2-40B4-BE49-F238E27FC236}">
                  <a16:creationId xmlns:a16="http://schemas.microsoft.com/office/drawing/2014/main" id="{EBF93FE2-C605-FE4E-96D5-0D463DA551B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8662" y="1714488"/>
              <a:ext cx="1357322" cy="130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61" name="Text Box 6">
              <a:extLst>
                <a:ext uri="{FF2B5EF4-FFF2-40B4-BE49-F238E27FC236}">
                  <a16:creationId xmlns:a16="http://schemas.microsoft.com/office/drawing/2014/main" id="{14997F82-7DF0-6F41-B8E3-4E566BBFB0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132" y="2895897"/>
              <a:ext cx="1143290" cy="46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린다</a:t>
              </a:r>
            </a:p>
          </p:txBody>
        </p:sp>
      </p:grpSp>
      <p:grpSp>
        <p:nvGrpSpPr>
          <p:cNvPr id="3" name="Group 27">
            <a:extLst>
              <a:ext uri="{FF2B5EF4-FFF2-40B4-BE49-F238E27FC236}">
                <a16:creationId xmlns:a16="http://schemas.microsoft.com/office/drawing/2014/main" id="{B2D210E1-78D1-DC42-82C5-C99C7387E09F}"/>
              </a:ext>
            </a:extLst>
          </p:cNvPr>
          <p:cNvGrpSpPr>
            <a:grpSpLocks/>
          </p:cNvGrpSpPr>
          <p:nvPr/>
        </p:nvGrpSpPr>
        <p:grpSpPr bwMode="auto">
          <a:xfrm>
            <a:off x="4500563" y="2030413"/>
            <a:ext cx="1571625" cy="1327150"/>
            <a:chOff x="4500563" y="2030897"/>
            <a:chExt cx="1571635" cy="1326665"/>
          </a:xfrm>
        </p:grpSpPr>
        <p:pic>
          <p:nvPicPr>
            <p:cNvPr id="10258" name="Picture 3">
              <a:extLst>
                <a:ext uri="{FF2B5EF4-FFF2-40B4-BE49-F238E27FC236}">
                  <a16:creationId xmlns:a16="http://schemas.microsoft.com/office/drawing/2014/main" id="{02CA1C8C-4881-444E-9679-46AD988426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29190" y="2030897"/>
              <a:ext cx="928694" cy="132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9" name="Text Box 6">
              <a:extLst>
                <a:ext uri="{FF2B5EF4-FFF2-40B4-BE49-F238E27FC236}">
                  <a16:creationId xmlns:a16="http://schemas.microsoft.com/office/drawing/2014/main" id="{2DF2B039-E42B-2C46-A392-2B21434B37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00563" y="2753021"/>
              <a:ext cx="157163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마크</a:t>
              </a:r>
            </a:p>
          </p:txBody>
        </p:sp>
      </p:grpSp>
      <p:grpSp>
        <p:nvGrpSpPr>
          <p:cNvPr id="4" name="Group 28">
            <a:extLst>
              <a:ext uri="{FF2B5EF4-FFF2-40B4-BE49-F238E27FC236}">
                <a16:creationId xmlns:a16="http://schemas.microsoft.com/office/drawing/2014/main" id="{4CBA99A9-D6A0-4940-90CB-4D090DD80B29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4572000"/>
            <a:ext cx="1428750" cy="1643063"/>
            <a:chOff x="928662" y="1714488"/>
            <a:chExt cx="1428761" cy="1643077"/>
          </a:xfrm>
        </p:grpSpPr>
        <p:pic>
          <p:nvPicPr>
            <p:cNvPr id="10256" name="Picture 9" descr="j0416696[1]">
              <a:extLst>
                <a:ext uri="{FF2B5EF4-FFF2-40B4-BE49-F238E27FC236}">
                  <a16:creationId xmlns:a16="http://schemas.microsoft.com/office/drawing/2014/main" id="{0CCE8FB4-AC59-2E48-9A1F-96ADF1541C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8662" y="1714488"/>
              <a:ext cx="1357322" cy="130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57" name="Text Box 6">
              <a:extLst>
                <a:ext uri="{FF2B5EF4-FFF2-40B4-BE49-F238E27FC236}">
                  <a16:creationId xmlns:a16="http://schemas.microsoft.com/office/drawing/2014/main" id="{2B00CA76-00AE-2547-A7E0-E14580B8630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4132" y="2895897"/>
              <a:ext cx="1143291" cy="46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린다</a:t>
              </a:r>
            </a:p>
          </p:txBody>
        </p:sp>
      </p:grpSp>
      <p:sp>
        <p:nvSpPr>
          <p:cNvPr id="22" name="Text Box 17">
            <a:extLst>
              <a:ext uri="{FF2B5EF4-FFF2-40B4-BE49-F238E27FC236}">
                <a16:creationId xmlns:a16="http://schemas.microsoft.com/office/drawing/2014/main" id="{C2AAC514-99D4-F845-8675-D70EBED73B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6763" y="4136416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in the middle of the action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2F9A6D2D-E9E1-8742-978A-6F43FBBFEB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24" name="Google Shape;182;p29">
            <a:extLst>
              <a:ext uri="{FF2B5EF4-FFF2-40B4-BE49-F238E27FC236}">
                <a16:creationId xmlns:a16="http://schemas.microsoft.com/office/drawing/2014/main" id="{9E0A4C7E-9344-D343-B863-1D0E77D3879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4B08F5E4-5F9E-4DAF-92A5-FB6B5106286F}"/>
              </a:ext>
            </a:extLst>
          </p:cNvPr>
          <p:cNvSpPr txBox="1">
            <a:spLocks/>
          </p:cNvSpPr>
          <p:nvPr/>
        </p:nvSpPr>
        <p:spPr>
          <a:xfrm>
            <a:off x="390364" y="257120"/>
            <a:ext cx="8363272" cy="9361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b="1" kern="0" dirty="0"/>
              <a:t>  </a:t>
            </a:r>
            <a:r>
              <a:rPr lang="en-US" altLang="ko-KR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lang="ko-KR" altLang="en-US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다가  </a:t>
            </a:r>
            <a:r>
              <a:rPr lang="en-US" altLang="ko-KR" sz="32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from one action/state to another</a:t>
            </a:r>
          </a:p>
          <a:p>
            <a:pPr algn="l"/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14985452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578 C 0.00347 0.02149 0.02552 0.03721 0.04479 0.04691 C 0.06423 0.05662 0.08055 0.05985 0.09722 0.06401 C 0.11423 0.06841 0.12951 0.07072 0.14531 0.0728 C 0.16111 0.07511 0.17153 0.07719 0.19114 0.07719 C 0.21094 0.07719 0.24184 0.07765 0.26337 0.0728 C 0.28489 0.06817 0.31076 0.05292 0.32031 0.04899 " pathEditMode="relative" rAng="0" ptsTypes="aaaaaaA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00" y="35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578 C 0.00347 0.02149 0.02552 0.03721 0.04479 0.04691 C 0.06423 0.05662 0.08055 0.05985 0.09722 0.06401 C 0.11423 0.06841 0.12951 0.07072 0.14531 0.0728 C 0.16111 0.07511 0.17153 0.07719 0.19114 0.07719 C 0.21094 0.07719 0.24184 0.07765 0.26337 0.0728 C 0.28489 0.06817 0.31076 0.05292 0.32031 0.04899 " pathEditMode="relative" rAng="0" ptsTypes="aaaaaaA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00" y="35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3" grpId="0"/>
      <p:bldP spid="21" grpId="0"/>
      <p:bldP spid="22" grpId="0"/>
      <p:bldP spid="2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 descr="MCj02959450000[1]">
            <a:extLst>
              <a:ext uri="{FF2B5EF4-FFF2-40B4-BE49-F238E27FC236}">
                <a16:creationId xmlns:a16="http://schemas.microsoft.com/office/drawing/2014/main" id="{6785527E-CA90-CC4B-94C4-5E64BC4DB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1928813"/>
            <a:ext cx="2000250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>
            <a:extLst>
              <a:ext uri="{FF2B5EF4-FFF2-40B4-BE49-F238E27FC236}">
                <a16:creationId xmlns:a16="http://schemas.microsoft.com/office/drawing/2014/main" id="{58174281-D519-6740-92F0-AFDD39083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125" y="1184998"/>
            <a:ext cx="8501063" cy="5262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7E149276-EC3B-0C40-924E-6FD076BCA9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429000"/>
            <a:ext cx="4889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>
                <a:ea typeface="굴림" panose="020B0600000101010101" pitchFamily="34" charset="-127"/>
              </a:rPr>
              <a:t>숙제를  </a:t>
            </a:r>
            <a:r>
              <a:rPr lang="ko-KR" altLang="en-US" sz="2800">
                <a:solidFill>
                  <a:srgbClr val="FF0000"/>
                </a:solidFill>
                <a:ea typeface="굴림" panose="020B0600000101010101" pitchFamily="34" charset="-127"/>
              </a:rPr>
              <a:t>했다가</a:t>
            </a:r>
            <a:r>
              <a:rPr lang="ko-KR" altLang="en-US" sz="2800">
                <a:ea typeface="굴림" panose="020B0600000101010101" pitchFamily="34" charset="-127"/>
              </a:rPr>
              <a:t>  잠 들었어요</a:t>
            </a:r>
            <a:r>
              <a:rPr lang="en-US" altLang="ko-KR" sz="2800">
                <a:ea typeface="굴림" panose="020B0600000101010101" pitchFamily="34" charset="-127"/>
              </a:rPr>
              <a:t>.</a:t>
            </a:r>
          </a:p>
        </p:txBody>
      </p:sp>
      <p:pic>
        <p:nvPicPr>
          <p:cNvPr id="13319" name="Picture 7" descr="MCj02959450000[1]">
            <a:extLst>
              <a:ext uri="{FF2B5EF4-FFF2-40B4-BE49-F238E27FC236}">
                <a16:creationId xmlns:a16="http://schemas.microsoft.com/office/drawing/2014/main" id="{F65E77CB-CC75-7148-A79B-37198E195B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38" y="1785938"/>
            <a:ext cx="17272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>
            <a:extLst>
              <a:ext uri="{FF2B5EF4-FFF2-40B4-BE49-F238E27FC236}">
                <a16:creationId xmlns:a16="http://schemas.microsoft.com/office/drawing/2014/main" id="{9F2223B8-E003-2E4C-97F8-27E6994ED9F4}"/>
              </a:ext>
            </a:extLst>
          </p:cNvPr>
          <p:cNvGrpSpPr>
            <a:grpSpLocks/>
          </p:cNvGrpSpPr>
          <p:nvPr/>
        </p:nvGrpSpPr>
        <p:grpSpPr bwMode="auto">
          <a:xfrm>
            <a:off x="4572000" y="1714500"/>
            <a:ext cx="2000250" cy="1500188"/>
            <a:chOff x="4214810" y="1785926"/>
            <a:chExt cx="2428892" cy="1714142"/>
          </a:xfrm>
        </p:grpSpPr>
        <p:pic>
          <p:nvPicPr>
            <p:cNvPr id="13331" name="Picture 7" descr="MCj02959450000[1]">
              <a:extLst>
                <a:ext uri="{FF2B5EF4-FFF2-40B4-BE49-F238E27FC236}">
                  <a16:creationId xmlns:a16="http://schemas.microsoft.com/office/drawing/2014/main" id="{CFEA76E9-56C2-8D4B-8CDB-42AE6CCE9F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43438" y="1857364"/>
              <a:ext cx="2000264" cy="1642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332" name="Picture 2">
              <a:extLst>
                <a:ext uri="{FF2B5EF4-FFF2-40B4-BE49-F238E27FC236}">
                  <a16:creationId xmlns:a16="http://schemas.microsoft.com/office/drawing/2014/main" id="{2ECCADBA-C8EC-EA47-B437-1A4693941DD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810" y="1785926"/>
              <a:ext cx="1759912" cy="120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Multiply 31">
            <a:extLst>
              <a:ext uri="{FF2B5EF4-FFF2-40B4-BE49-F238E27FC236}">
                <a16:creationId xmlns:a16="http://schemas.microsoft.com/office/drawing/2014/main" id="{638CBD16-8249-F845-97D4-5CD31808015D}"/>
              </a:ext>
            </a:extLst>
          </p:cNvPr>
          <p:cNvSpPr/>
          <p:nvPr/>
        </p:nvSpPr>
        <p:spPr>
          <a:xfrm>
            <a:off x="1428750" y="1214438"/>
            <a:ext cx="1928813" cy="500062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3" name="Picture 4">
            <a:extLst>
              <a:ext uri="{FF2B5EF4-FFF2-40B4-BE49-F238E27FC236}">
                <a16:creationId xmlns:a16="http://schemas.microsoft.com/office/drawing/2014/main" id="{70C6B88E-0F6E-074A-AF7A-3D419064E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4143375"/>
            <a:ext cx="20288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6">
            <a:extLst>
              <a:ext uri="{FF2B5EF4-FFF2-40B4-BE49-F238E27FC236}">
                <a16:creationId xmlns:a16="http://schemas.microsoft.com/office/drawing/2014/main" id="{B01C29B7-D0F6-0C41-A55D-0785ADC42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4143375"/>
            <a:ext cx="1924050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ight Arrow 34">
            <a:extLst>
              <a:ext uri="{FF2B5EF4-FFF2-40B4-BE49-F238E27FC236}">
                <a16:creationId xmlns:a16="http://schemas.microsoft.com/office/drawing/2014/main" id="{C71547CE-1F87-E144-A4C8-80BFF9B4340A}"/>
              </a:ext>
            </a:extLst>
          </p:cNvPr>
          <p:cNvSpPr/>
          <p:nvPr/>
        </p:nvSpPr>
        <p:spPr>
          <a:xfrm>
            <a:off x="3286125" y="2500313"/>
            <a:ext cx="1214438" cy="428625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12F6CC19-E851-D348-96BB-E75F091F6D13}"/>
              </a:ext>
            </a:extLst>
          </p:cNvPr>
          <p:cNvSpPr/>
          <p:nvPr/>
        </p:nvSpPr>
        <p:spPr>
          <a:xfrm>
            <a:off x="3286125" y="4714875"/>
            <a:ext cx="1217613" cy="428625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altLang="ko-KR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39" name="Multiply 38">
            <a:extLst>
              <a:ext uri="{FF2B5EF4-FFF2-40B4-BE49-F238E27FC236}">
                <a16:creationId xmlns:a16="http://schemas.microsoft.com/office/drawing/2014/main" id="{148C76DD-C47F-3049-B005-7DED304035B8}"/>
              </a:ext>
            </a:extLst>
          </p:cNvPr>
          <p:cNvSpPr/>
          <p:nvPr/>
        </p:nvSpPr>
        <p:spPr>
          <a:xfrm>
            <a:off x="1428750" y="3429000"/>
            <a:ext cx="2000250" cy="500063"/>
          </a:xfrm>
          <a:prstGeom prst="mathMultiply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Text Box 15">
            <a:extLst>
              <a:ext uri="{FF2B5EF4-FFF2-40B4-BE49-F238E27FC236}">
                <a16:creationId xmlns:a16="http://schemas.microsoft.com/office/drawing/2014/main" id="{095469D1-41EC-3B46-B8DF-A38D6924C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3429000"/>
            <a:ext cx="1285875" cy="523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 b="1" dirty="0">
                <a:solidFill>
                  <a:srgbClr val="0000FF"/>
                </a:solidFill>
                <a:ea typeface="굴림" panose="020B0600000101010101" pitchFamily="34" charset="-127"/>
              </a:rPr>
              <a:t>하다가</a:t>
            </a:r>
            <a:r>
              <a:rPr lang="ko-KR" altLang="en-US" sz="2800" dirty="0">
                <a:ea typeface="굴림" panose="020B0600000101010101" pitchFamily="34" charset="-127"/>
              </a:rPr>
              <a:t> </a:t>
            </a:r>
          </a:p>
        </p:txBody>
      </p:sp>
      <p:sp>
        <p:nvSpPr>
          <p:cNvPr id="41" name="Text Box 15">
            <a:extLst>
              <a:ext uri="{FF2B5EF4-FFF2-40B4-BE49-F238E27FC236}">
                <a16:creationId xmlns:a16="http://schemas.microsoft.com/office/drawing/2014/main" id="{A3B61980-9563-EA4B-B2BC-5BA5AB1D9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1214438"/>
            <a:ext cx="4889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>
                <a:ea typeface="굴림" panose="020B0600000101010101" pitchFamily="34" charset="-127"/>
              </a:rPr>
              <a:t>영화를  </a:t>
            </a:r>
            <a:r>
              <a:rPr lang="ko-KR" altLang="en-US" sz="2800">
                <a:solidFill>
                  <a:srgbClr val="FF0000"/>
                </a:solidFill>
                <a:ea typeface="굴림" panose="020B0600000101010101" pitchFamily="34" charset="-127"/>
              </a:rPr>
              <a:t>봤다가</a:t>
            </a:r>
            <a:r>
              <a:rPr lang="ko-KR" altLang="en-US" sz="2800">
                <a:ea typeface="굴림" panose="020B0600000101010101" pitchFamily="34" charset="-127"/>
              </a:rPr>
              <a:t>  울었어요</a:t>
            </a:r>
            <a:r>
              <a:rPr lang="en-US" altLang="ko-KR" sz="2800">
                <a:ea typeface="굴림" panose="020B0600000101010101" pitchFamily="34" charset="-127"/>
              </a:rPr>
              <a:t>.</a:t>
            </a:r>
          </a:p>
        </p:txBody>
      </p:sp>
      <p:sp>
        <p:nvSpPr>
          <p:cNvPr id="42" name="Text Box 17">
            <a:extLst>
              <a:ext uri="{FF2B5EF4-FFF2-40B4-BE49-F238E27FC236}">
                <a16:creationId xmlns:a16="http://schemas.microsoft.com/office/drawing/2014/main" id="{16C189EB-30D1-804B-AAB8-DE2668661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750" y="5715000"/>
            <a:ext cx="8501063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2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It is used only one takes place after the earlier action has been </a:t>
            </a:r>
            <a:r>
              <a:rPr lang="en-US" altLang="ko-KR" sz="2200" dirty="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completed.</a:t>
            </a:r>
            <a:r>
              <a:rPr lang="en-US" altLang="ko-KR" sz="22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</a:p>
        </p:txBody>
      </p:sp>
      <p:sp>
        <p:nvSpPr>
          <p:cNvPr id="38" name="Text Box 15">
            <a:extLst>
              <a:ext uri="{FF2B5EF4-FFF2-40B4-BE49-F238E27FC236}">
                <a16:creationId xmlns:a16="http://schemas.microsoft.com/office/drawing/2014/main" id="{EEF994CD-3CF6-3542-8FBC-320936EBE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43063" y="1214438"/>
            <a:ext cx="1285875" cy="5238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lang="ko-KR" altLang="en-US" sz="2800" b="1" dirty="0">
                <a:solidFill>
                  <a:srgbClr val="0000FF"/>
                </a:solidFill>
                <a:ea typeface="굴림" panose="020B0600000101010101" pitchFamily="34" charset="-127"/>
              </a:rPr>
              <a:t>보다가</a:t>
            </a:r>
            <a:r>
              <a:rPr lang="ko-KR" altLang="en-US" sz="2800" dirty="0">
                <a:ea typeface="굴림" panose="020B0600000101010101" pitchFamily="34" charset="-127"/>
              </a:rPr>
              <a:t> </a:t>
            </a:r>
          </a:p>
        </p:txBody>
      </p:sp>
      <p:sp>
        <p:nvSpPr>
          <p:cNvPr id="21" name="Google Shape;182;p29">
            <a:extLst>
              <a:ext uri="{FF2B5EF4-FFF2-40B4-BE49-F238E27FC236}">
                <a16:creationId xmlns:a16="http://schemas.microsoft.com/office/drawing/2014/main" id="{3ECD4EF8-0564-794B-B723-382EEA794D1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25E9FD3-C453-B04B-A8E0-FADFBDCE7C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5BB8DD25-04D4-451B-AE6D-CEC605745BC1}"/>
              </a:ext>
            </a:extLst>
          </p:cNvPr>
          <p:cNvSpPr txBox="1">
            <a:spLocks/>
          </p:cNvSpPr>
          <p:nvPr/>
        </p:nvSpPr>
        <p:spPr>
          <a:xfrm>
            <a:off x="314125" y="193672"/>
            <a:ext cx="8472688" cy="9361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b="1" kern="0" dirty="0"/>
              <a:t>  </a:t>
            </a:r>
            <a:r>
              <a:rPr lang="en-US" altLang="ko-KR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lang="ko-KR" altLang="en-US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다가  </a:t>
            </a:r>
            <a:r>
              <a:rPr lang="en-US" altLang="ko-KR" sz="32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from one action/state to another</a:t>
            </a:r>
          </a:p>
          <a:p>
            <a:pPr algn="l"/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10455675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0" grpId="0" animBg="1"/>
      <p:bldP spid="42" grpId="0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>
            <a:extLst>
              <a:ext uri="{FF2B5EF4-FFF2-40B4-BE49-F238E27FC236}">
                <a16:creationId xmlns:a16="http://schemas.microsoft.com/office/drawing/2014/main" id="{502C1ED9-7BD3-4743-ABDF-8E9FCC19E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52" y="1196975"/>
            <a:ext cx="8472688" cy="4832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4893FBC9-A06E-6E47-A36C-96EFC6B7F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0" y="3689350"/>
            <a:ext cx="8032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400">
                <a:ea typeface="굴림" panose="020B0600000101010101" pitchFamily="34" charset="-127"/>
              </a:rPr>
              <a:t>린다 씨가 학교에 </a:t>
            </a:r>
            <a:r>
              <a:rPr kumimoji="1" lang="ko-KR" altLang="en-US" sz="2400">
                <a:solidFill>
                  <a:srgbClr val="FF0000"/>
                </a:solidFill>
                <a:ea typeface="굴림" panose="020B0600000101010101" pitchFamily="34" charset="-127"/>
              </a:rPr>
              <a:t>갔다가</a:t>
            </a:r>
            <a:r>
              <a:rPr kumimoji="1" lang="ko-KR" altLang="en-US" sz="2400">
                <a:ea typeface="굴림" panose="020B0600000101010101" pitchFamily="34" charset="-127"/>
              </a:rPr>
              <a:t> 스타벅스에서 커피를 마셨어요</a:t>
            </a:r>
            <a:r>
              <a:rPr kumimoji="1" lang="en-US" altLang="ko-KR" sz="2400">
                <a:ea typeface="굴림" panose="020B0600000101010101" pitchFamily="34" charset="-127"/>
              </a:rPr>
              <a:t>. </a:t>
            </a:r>
            <a:endParaRPr lang="en-US" altLang="ko-KR" sz="2400">
              <a:ea typeface="굴림" panose="020B0600000101010101" pitchFamily="34" charset="-127"/>
            </a:endParaRPr>
          </a:p>
        </p:txBody>
      </p:sp>
      <p:grpSp>
        <p:nvGrpSpPr>
          <p:cNvPr id="11269" name="Group 14">
            <a:extLst>
              <a:ext uri="{FF2B5EF4-FFF2-40B4-BE49-F238E27FC236}">
                <a16:creationId xmlns:a16="http://schemas.microsoft.com/office/drawing/2014/main" id="{5BC4F03C-2052-2945-B740-A3CE5F331434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1785938"/>
            <a:ext cx="4071938" cy="1500187"/>
            <a:chOff x="3714744" y="1785926"/>
            <a:chExt cx="4071966" cy="1500198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5916EB7-84FB-3E4E-B1A1-E32E3A515D53}"/>
                </a:ext>
              </a:extLst>
            </p:cNvPr>
            <p:cNvSpPr/>
            <p:nvPr/>
          </p:nvSpPr>
          <p:spPr>
            <a:xfrm>
              <a:off x="3714744" y="2214554"/>
              <a:ext cx="4071966" cy="1071570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ko-KR">
                <a:solidFill>
                  <a:srgbClr val="FFFFFF"/>
                </a:solidFill>
                <a:ea typeface="굴림" pitchFamily="50" charset="-127"/>
                <a:cs typeface="Arial" pitchFamily="34" charset="0"/>
              </a:endParaRPr>
            </a:p>
          </p:txBody>
        </p:sp>
        <p:pic>
          <p:nvPicPr>
            <p:cNvPr id="11287" name="Picture 3">
              <a:extLst>
                <a:ext uri="{FF2B5EF4-FFF2-40B4-BE49-F238E27FC236}">
                  <a16:creationId xmlns:a16="http://schemas.microsoft.com/office/drawing/2014/main" id="{836A76D8-D70B-594A-BF38-9780A0E393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20" y="1785926"/>
              <a:ext cx="1423987" cy="105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270" name="Group 15">
            <a:extLst>
              <a:ext uri="{FF2B5EF4-FFF2-40B4-BE49-F238E27FC236}">
                <a16:creationId xmlns:a16="http://schemas.microsoft.com/office/drawing/2014/main" id="{3D3E93E4-C0A1-6548-B3CE-94EAE4608F91}"/>
              </a:ext>
            </a:extLst>
          </p:cNvPr>
          <p:cNvGrpSpPr>
            <a:grpSpLocks/>
          </p:cNvGrpSpPr>
          <p:nvPr/>
        </p:nvGrpSpPr>
        <p:grpSpPr bwMode="auto">
          <a:xfrm>
            <a:off x="3714750" y="4572000"/>
            <a:ext cx="4071938" cy="1500188"/>
            <a:chOff x="3714744" y="1785926"/>
            <a:chExt cx="4071966" cy="150019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3DFF51A-52E3-6B43-B0E9-9976B9F11874}"/>
                </a:ext>
              </a:extLst>
            </p:cNvPr>
            <p:cNvSpPr/>
            <p:nvPr/>
          </p:nvSpPr>
          <p:spPr>
            <a:xfrm>
              <a:off x="3714744" y="2214554"/>
              <a:ext cx="4071966" cy="1071570"/>
            </a:xfrm>
            <a:prstGeom prst="rect">
              <a:avLst/>
            </a:prstGeom>
            <a:noFill/>
            <a:ln w="5715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altLang="ko-KR">
                <a:solidFill>
                  <a:srgbClr val="FFFFFF"/>
                </a:solidFill>
                <a:ea typeface="굴림" pitchFamily="50" charset="-127"/>
                <a:cs typeface="Arial" pitchFamily="34" charset="0"/>
              </a:endParaRPr>
            </a:p>
          </p:txBody>
        </p:sp>
        <p:pic>
          <p:nvPicPr>
            <p:cNvPr id="11285" name="Picture 3">
              <a:extLst>
                <a:ext uri="{FF2B5EF4-FFF2-40B4-BE49-F238E27FC236}">
                  <a16:creationId xmlns:a16="http://schemas.microsoft.com/office/drawing/2014/main" id="{58125670-6324-DD4B-8B81-18570AA5B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7620" y="1785926"/>
              <a:ext cx="1423987" cy="1052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2" descr="C:\Documents and Settings\Seunghye Lee\My Documents\My Pictures\starbucks.jpg">
            <a:extLst>
              <a:ext uri="{FF2B5EF4-FFF2-40B4-BE49-F238E27FC236}">
                <a16:creationId xmlns:a16="http://schemas.microsoft.com/office/drawing/2014/main" id="{391442B1-A154-C94D-920A-6E3AC81CD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5072063"/>
            <a:ext cx="928687" cy="92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5">
            <a:extLst>
              <a:ext uri="{FF2B5EF4-FFF2-40B4-BE49-F238E27FC236}">
                <a16:creationId xmlns:a16="http://schemas.microsoft.com/office/drawing/2014/main" id="{23FFE03A-CCF0-C24B-A388-C55664EB0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675" y="1235869"/>
            <a:ext cx="7763749" cy="523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400">
                <a:ea typeface="굴림" panose="020B0600000101010101" pitchFamily="34" charset="-127"/>
              </a:rPr>
              <a:t>린다 씨가 학교에 </a:t>
            </a:r>
            <a:r>
              <a:rPr kumimoji="1" lang="ko-KR" altLang="en-US" sz="2400">
                <a:solidFill>
                  <a:srgbClr val="FF0000"/>
                </a:solidFill>
                <a:ea typeface="굴림" panose="020B0600000101010101" pitchFamily="34" charset="-127"/>
              </a:rPr>
              <a:t>갔다가</a:t>
            </a:r>
            <a:r>
              <a:rPr kumimoji="1" lang="ko-KR" altLang="en-US" sz="2400">
                <a:ea typeface="굴림" panose="020B0600000101010101" pitchFamily="34" charset="-127"/>
              </a:rPr>
              <a:t> 마크 씨를 만났어요</a:t>
            </a:r>
            <a:r>
              <a:rPr kumimoji="1" lang="en-US" altLang="ko-KR" sz="2800">
                <a:ea typeface="굴림" panose="020B0600000101010101" pitchFamily="34" charset="-127"/>
              </a:rPr>
              <a:t>. </a:t>
            </a:r>
            <a:endParaRPr lang="en-US" altLang="ko-KR" sz="2800">
              <a:ea typeface="굴림" panose="020B0600000101010101" pitchFamily="34" charset="-127"/>
            </a:endParaRPr>
          </a:p>
        </p:txBody>
      </p:sp>
      <p:grpSp>
        <p:nvGrpSpPr>
          <p:cNvPr id="4" name="Group 30">
            <a:extLst>
              <a:ext uri="{FF2B5EF4-FFF2-40B4-BE49-F238E27FC236}">
                <a16:creationId xmlns:a16="http://schemas.microsoft.com/office/drawing/2014/main" id="{B78C206C-2FAC-694C-88AB-A93E1198C2B7}"/>
              </a:ext>
            </a:extLst>
          </p:cNvPr>
          <p:cNvGrpSpPr>
            <a:grpSpLocks/>
          </p:cNvGrpSpPr>
          <p:nvPr/>
        </p:nvGrpSpPr>
        <p:grpSpPr bwMode="auto">
          <a:xfrm>
            <a:off x="6572250" y="1928813"/>
            <a:ext cx="1357313" cy="1327150"/>
            <a:chOff x="6572264" y="1928802"/>
            <a:chExt cx="1357322" cy="1326665"/>
          </a:xfrm>
        </p:grpSpPr>
        <p:pic>
          <p:nvPicPr>
            <p:cNvPr id="11282" name="Picture 3">
              <a:extLst>
                <a:ext uri="{FF2B5EF4-FFF2-40B4-BE49-F238E27FC236}">
                  <a16:creationId xmlns:a16="http://schemas.microsoft.com/office/drawing/2014/main" id="{76D28DD2-3CD8-EC4C-8DEC-B98B187145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29454" y="1928802"/>
              <a:ext cx="928694" cy="1326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3" name="Text Box 6">
              <a:extLst>
                <a:ext uri="{FF2B5EF4-FFF2-40B4-BE49-F238E27FC236}">
                  <a16:creationId xmlns:a16="http://schemas.microsoft.com/office/drawing/2014/main" id="{21BB07B0-F3C7-274F-8005-C2D6127C1CF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72264" y="2786058"/>
              <a:ext cx="135732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마크</a:t>
              </a:r>
            </a:p>
          </p:txBody>
        </p:sp>
      </p:grpSp>
      <p:grpSp>
        <p:nvGrpSpPr>
          <p:cNvPr id="5" name="Group 31">
            <a:extLst>
              <a:ext uri="{FF2B5EF4-FFF2-40B4-BE49-F238E27FC236}">
                <a16:creationId xmlns:a16="http://schemas.microsoft.com/office/drawing/2014/main" id="{003ACAB1-013D-CA40-94FA-292BE0498C35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1714500"/>
            <a:ext cx="1428750" cy="1643063"/>
            <a:chOff x="928662" y="1714488"/>
            <a:chExt cx="1428761" cy="1643077"/>
          </a:xfrm>
        </p:grpSpPr>
        <p:pic>
          <p:nvPicPr>
            <p:cNvPr id="11280" name="Picture 9" descr="j0416696[1]">
              <a:extLst>
                <a:ext uri="{FF2B5EF4-FFF2-40B4-BE49-F238E27FC236}">
                  <a16:creationId xmlns:a16="http://schemas.microsoft.com/office/drawing/2014/main" id="{7FA3492C-DA47-5945-BC91-764CFF87EC7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8662" y="1714488"/>
              <a:ext cx="1357322" cy="130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1" name="Text Box 6">
              <a:extLst>
                <a:ext uri="{FF2B5EF4-FFF2-40B4-BE49-F238E27FC236}">
                  <a16:creationId xmlns:a16="http://schemas.microsoft.com/office/drawing/2014/main" id="{C0C0929B-8BAC-3F4A-83FB-B2393144D3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5535" y="2895897"/>
              <a:ext cx="1241888" cy="46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린다</a:t>
              </a:r>
            </a:p>
          </p:txBody>
        </p:sp>
      </p:grpSp>
      <p:grpSp>
        <p:nvGrpSpPr>
          <p:cNvPr id="6" name="Group 34">
            <a:extLst>
              <a:ext uri="{FF2B5EF4-FFF2-40B4-BE49-F238E27FC236}">
                <a16:creationId xmlns:a16="http://schemas.microsoft.com/office/drawing/2014/main" id="{D4EABE55-C3AE-9343-B0DB-B2399E094C61}"/>
              </a:ext>
            </a:extLst>
          </p:cNvPr>
          <p:cNvGrpSpPr>
            <a:grpSpLocks/>
          </p:cNvGrpSpPr>
          <p:nvPr/>
        </p:nvGrpSpPr>
        <p:grpSpPr bwMode="auto">
          <a:xfrm>
            <a:off x="928688" y="4643438"/>
            <a:ext cx="1428750" cy="1643062"/>
            <a:chOff x="928662" y="1714488"/>
            <a:chExt cx="1428760" cy="1643077"/>
          </a:xfrm>
        </p:grpSpPr>
        <p:pic>
          <p:nvPicPr>
            <p:cNvPr id="11278" name="Picture 9" descr="j0416696[1]">
              <a:extLst>
                <a:ext uri="{FF2B5EF4-FFF2-40B4-BE49-F238E27FC236}">
                  <a16:creationId xmlns:a16="http://schemas.microsoft.com/office/drawing/2014/main" id="{7B63DF6B-1229-7E4B-AE38-B776E644CF1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28662" y="1714488"/>
              <a:ext cx="1357322" cy="13030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9" name="Text Box 6">
              <a:extLst>
                <a:ext uri="{FF2B5EF4-FFF2-40B4-BE49-F238E27FC236}">
                  <a16:creationId xmlns:a16="http://schemas.microsoft.com/office/drawing/2014/main" id="{43B6EC5E-B200-CE4A-97FC-4F45608DB9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15535" y="2895897"/>
              <a:ext cx="1241887" cy="4616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ko-KR" altLang="en-US" sz="2400">
                  <a:ea typeface="굴림" panose="020B0600000101010101" pitchFamily="34" charset="-127"/>
                </a:rPr>
                <a:t>린다</a:t>
              </a:r>
            </a:p>
          </p:txBody>
        </p:sp>
      </p:grpSp>
      <p:sp>
        <p:nvSpPr>
          <p:cNvPr id="26" name="Text Box 17">
            <a:extLst>
              <a:ext uri="{FF2B5EF4-FFF2-40B4-BE49-F238E27FC236}">
                <a16:creationId xmlns:a16="http://schemas.microsoft.com/office/drawing/2014/main" id="{26952DD3-6734-824A-84D6-832DCAB74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1050" y="4149725"/>
            <a:ext cx="4321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ko-KR" sz="2400">
                <a:solidFill>
                  <a:srgbClr val="FF0000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when you complete the action</a:t>
            </a:r>
          </a:p>
        </p:txBody>
      </p:sp>
      <p:sp>
        <p:nvSpPr>
          <p:cNvPr id="27" name="Google Shape;182;p29">
            <a:extLst>
              <a:ext uri="{FF2B5EF4-FFF2-40B4-BE49-F238E27FC236}">
                <a16:creationId xmlns:a16="http://schemas.microsoft.com/office/drawing/2014/main" id="{F9EDD10A-4AEA-7748-8200-7EA2CCDBEF3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83462C3-2DD9-5D41-A050-869FC0D3E3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CD1E37F3-F377-4848-87CF-D9894227BDA2}"/>
              </a:ext>
            </a:extLst>
          </p:cNvPr>
          <p:cNvSpPr txBox="1">
            <a:spLocks/>
          </p:cNvSpPr>
          <p:nvPr/>
        </p:nvSpPr>
        <p:spPr>
          <a:xfrm>
            <a:off x="386352" y="140859"/>
            <a:ext cx="8472688" cy="9361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lang="ko-KR" altLang="en-US" sz="3600" b="1" kern="0" dirty="0" err="1">
                <a:latin typeface="굴림" panose="020B0600000101010101" pitchFamily="50" charset="-127"/>
                <a:ea typeface="굴림" panose="020B0600000101010101" pitchFamily="50" charset="-127"/>
              </a:rPr>
              <a:t>었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3600" b="1" kern="0" dirty="0" err="1">
                <a:latin typeface="굴림" panose="020B0600000101010101" pitchFamily="50" charset="-127"/>
                <a:ea typeface="굴림" panose="020B0600000101010101" pitchFamily="50" charset="-127"/>
              </a:rPr>
              <a:t>았다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가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Earlier action ~</a:t>
            </a:r>
            <a:r>
              <a:rPr lang="ko-KR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</a:t>
            </a: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lang="ko-KR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았다가</a:t>
            </a:r>
            <a:r>
              <a:rPr lang="ko-KR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+ new action</a:t>
            </a:r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2557821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578 C 0.00347 0.02149 0.02552 0.03721 0.04479 0.04691 C 0.06423 0.05662 0.08055 0.05985 0.09722 0.06401 C 0.11423 0.06841 0.12951 0.07072 0.14531 0.0728 C 0.16111 0.07511 0.17153 0.07719 0.19114 0.07719 C 0.21094 0.07719 0.24184 0.07765 0.26337 0.0728 C 0.28489 0.06817 0.31076 0.05292 0.32031 0.04899 " pathEditMode="relative" rAng="0" ptsTypes="aaaaaaA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00" y="35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31 0.04899 L 0.51719 0.0462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00" y="-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578 C 0.00347 0.02149 0.02552 0.03721 0.04479 0.04691 C 0.06423 0.05662 0.08055 0.05985 0.09722 0.06401 C 0.11423 0.06841 0.12951 0.07072 0.14531 0.0728 C 0.16111 0.07511 0.17153 0.07719 0.19114 0.07719 C 0.21094 0.07719 0.24184 0.07765 0.26337 0.0728 C 0.28489 0.06817 0.31076 0.05292 0.32031 0.04899 " pathEditMode="relative" rAng="0" ptsTypes="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2700" y="358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031 0.04899 L 0.51719 0.04622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00" y="-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3" grpId="0"/>
      <p:bldP spid="25" grpId="0" animBg="1"/>
      <p:bldP spid="2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5">
            <a:extLst>
              <a:ext uri="{FF2B5EF4-FFF2-40B4-BE49-F238E27FC236}">
                <a16:creationId xmlns:a16="http://schemas.microsoft.com/office/drawing/2014/main" id="{3609D1C1-B16F-6542-A287-0BDA2533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52" y="1196975"/>
            <a:ext cx="8472688" cy="483235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  <a:p>
            <a:pPr eaLnBrk="1" latinLnBrk="1" hangingPunct="1"/>
            <a:endParaRPr kumimoji="1" lang="en-US" altLang="ko-KR" sz="2800">
              <a:ea typeface="굴림" panose="020B0600000101010101" pitchFamily="34" charset="-127"/>
            </a:endParaRPr>
          </a:p>
        </p:txBody>
      </p:sp>
      <p:sp>
        <p:nvSpPr>
          <p:cNvPr id="12291" name="AutoShape 12">
            <a:extLst>
              <a:ext uri="{FF2B5EF4-FFF2-40B4-BE49-F238E27FC236}">
                <a16:creationId xmlns:a16="http://schemas.microsoft.com/office/drawing/2014/main" id="{FD836D76-EEEF-C94B-A310-2DCCD8375047}"/>
              </a:ext>
            </a:extLst>
          </p:cNvPr>
          <p:cNvSpPr>
            <a:spLocks noChangeArrowheads="1"/>
          </p:cNvSpPr>
          <p:nvPr/>
        </p:nvSpPr>
        <p:spPr bwMode="auto">
          <a:xfrm rot="342708" flipV="1">
            <a:off x="1246188" y="2586038"/>
            <a:ext cx="6338887" cy="958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16" y="12717"/>
                </a:moveTo>
                <a:cubicBezTo>
                  <a:pt x="19655" y="12088"/>
                  <a:pt x="19725" y="11444"/>
                  <a:pt x="19725" y="10800"/>
                </a:cubicBezTo>
                <a:cubicBezTo>
                  <a:pt x="19725" y="5870"/>
                  <a:pt x="15729" y="1875"/>
                  <a:pt x="10800" y="1875"/>
                </a:cubicBezTo>
                <a:cubicBezTo>
                  <a:pt x="8132" y="1874"/>
                  <a:pt x="5605" y="3067"/>
                  <a:pt x="3910" y="5126"/>
                </a:cubicBezTo>
                <a:lnTo>
                  <a:pt x="2462" y="3934"/>
                </a:lnTo>
                <a:cubicBezTo>
                  <a:pt x="4514" y="1443"/>
                  <a:pt x="7572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580"/>
                  <a:pt x="21515" y="12358"/>
                  <a:pt x="21347" y="13120"/>
                </a:cubicBezTo>
                <a:lnTo>
                  <a:pt x="23984" y="13701"/>
                </a:lnTo>
                <a:lnTo>
                  <a:pt x="19650" y="16472"/>
                </a:lnTo>
                <a:lnTo>
                  <a:pt x="16879" y="12137"/>
                </a:lnTo>
                <a:lnTo>
                  <a:pt x="19516" y="127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943" name="Text Box 15">
            <a:extLst>
              <a:ext uri="{FF2B5EF4-FFF2-40B4-BE49-F238E27FC236}">
                <a16:creationId xmlns:a16="http://schemas.microsoft.com/office/drawing/2014/main" id="{9AC72042-1BFF-004D-A916-B171D1A70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690938"/>
            <a:ext cx="7747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800">
                <a:ea typeface="굴림" panose="020B0600000101010101" pitchFamily="34" charset="-127"/>
              </a:rPr>
              <a:t>학교에 </a:t>
            </a:r>
            <a:r>
              <a:rPr kumimoji="1" lang="ko-KR" altLang="en-US" sz="2800">
                <a:solidFill>
                  <a:srgbClr val="0000FF"/>
                </a:solidFill>
                <a:ea typeface="굴림" panose="020B0600000101010101" pitchFamily="34" charset="-127"/>
              </a:rPr>
              <a:t>가다가</a:t>
            </a:r>
            <a:r>
              <a:rPr kumimoji="1" lang="ko-KR" altLang="en-US" sz="2800">
                <a:ea typeface="굴림" panose="020B0600000101010101" pitchFamily="34" charset="-127"/>
              </a:rPr>
              <a:t> 왔어요</a:t>
            </a:r>
            <a:r>
              <a:rPr kumimoji="1" lang="en-US" altLang="ko-KR" sz="2800">
                <a:ea typeface="굴림" panose="020B0600000101010101" pitchFamily="34" charset="-127"/>
              </a:rPr>
              <a:t>. </a:t>
            </a:r>
            <a:endParaRPr lang="en-US" altLang="ko-KR" sz="2800">
              <a:ea typeface="굴림" panose="020B0600000101010101" pitchFamily="34" charset="-127"/>
            </a:endParaRPr>
          </a:p>
        </p:txBody>
      </p:sp>
      <p:pic>
        <p:nvPicPr>
          <p:cNvPr id="12294" name="Picture 3">
            <a:extLst>
              <a:ext uri="{FF2B5EF4-FFF2-40B4-BE49-F238E27FC236}">
                <a16:creationId xmlns:a16="http://schemas.microsoft.com/office/drawing/2014/main" id="{AED88F05-1F1C-7647-8757-A5F1B68D1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13" y="1987550"/>
            <a:ext cx="1423987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j0416696[1]">
            <a:extLst>
              <a:ext uri="{FF2B5EF4-FFF2-40B4-BE49-F238E27FC236}">
                <a16:creationId xmlns:a16="http://schemas.microsoft.com/office/drawing/2014/main" id="{0E7F66FD-DBDC-7341-8EBA-6CB576486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14500" y="4679950"/>
            <a:ext cx="135731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6" name="Picture 3">
            <a:extLst>
              <a:ext uri="{FF2B5EF4-FFF2-40B4-BE49-F238E27FC236}">
                <a16:creationId xmlns:a16="http://schemas.microsoft.com/office/drawing/2014/main" id="{CAFE1C74-2E0A-BE4C-8A5D-6CE2F38E0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4662488"/>
            <a:ext cx="1423988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7" name="AutoShape 12">
            <a:extLst>
              <a:ext uri="{FF2B5EF4-FFF2-40B4-BE49-F238E27FC236}">
                <a16:creationId xmlns:a16="http://schemas.microsoft.com/office/drawing/2014/main" id="{A4280E7A-CD59-F34E-92E6-94CFC452EDFA}"/>
              </a:ext>
            </a:extLst>
          </p:cNvPr>
          <p:cNvSpPr>
            <a:spLocks noChangeArrowheads="1"/>
          </p:cNvSpPr>
          <p:nvPr/>
        </p:nvSpPr>
        <p:spPr bwMode="auto">
          <a:xfrm rot="342708" flipV="1">
            <a:off x="1246188" y="5384800"/>
            <a:ext cx="6338887" cy="9588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9516" y="12717"/>
                </a:moveTo>
                <a:cubicBezTo>
                  <a:pt x="19655" y="12088"/>
                  <a:pt x="19725" y="11444"/>
                  <a:pt x="19725" y="10800"/>
                </a:cubicBezTo>
                <a:cubicBezTo>
                  <a:pt x="19725" y="5870"/>
                  <a:pt x="15729" y="1875"/>
                  <a:pt x="10800" y="1875"/>
                </a:cubicBezTo>
                <a:cubicBezTo>
                  <a:pt x="8132" y="1874"/>
                  <a:pt x="5605" y="3067"/>
                  <a:pt x="3910" y="5126"/>
                </a:cubicBezTo>
                <a:lnTo>
                  <a:pt x="2462" y="3934"/>
                </a:lnTo>
                <a:cubicBezTo>
                  <a:pt x="4514" y="1443"/>
                  <a:pt x="7572" y="-1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1580"/>
                  <a:pt x="21515" y="12358"/>
                  <a:pt x="21347" y="13120"/>
                </a:cubicBezTo>
                <a:lnTo>
                  <a:pt x="23984" y="13701"/>
                </a:lnTo>
                <a:lnTo>
                  <a:pt x="19650" y="16472"/>
                </a:lnTo>
                <a:lnTo>
                  <a:pt x="16879" y="12137"/>
                </a:lnTo>
                <a:lnTo>
                  <a:pt x="19516" y="12717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73731" name="Picture 9" descr="j0416696[1]">
            <a:extLst>
              <a:ext uri="{FF2B5EF4-FFF2-40B4-BE49-F238E27FC236}">
                <a16:creationId xmlns:a16="http://schemas.microsoft.com/office/drawing/2014/main" id="{BE80870E-2567-DA47-8C9D-02509CE3E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43063" y="1844675"/>
            <a:ext cx="1357312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2" descr="house">
            <a:extLst>
              <a:ext uri="{FF2B5EF4-FFF2-40B4-BE49-F238E27FC236}">
                <a16:creationId xmlns:a16="http://schemas.microsoft.com/office/drawing/2014/main" id="{027AADF1-C012-5549-8784-80675DDC2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1987550"/>
            <a:ext cx="1223963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j0416696[1]">
            <a:extLst>
              <a:ext uri="{FF2B5EF4-FFF2-40B4-BE49-F238E27FC236}">
                <a16:creationId xmlns:a16="http://schemas.microsoft.com/office/drawing/2014/main" id="{404F8490-316D-764F-868D-9F80C525B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700" y="1920875"/>
            <a:ext cx="135731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1" name="Picture 12" descr="house">
            <a:extLst>
              <a:ext uri="{FF2B5EF4-FFF2-40B4-BE49-F238E27FC236}">
                <a16:creationId xmlns:a16="http://schemas.microsoft.com/office/drawing/2014/main" id="{41DB0414-A747-A445-B90E-73ED35596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4786313"/>
            <a:ext cx="12239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 descr="j0416696[1]">
            <a:extLst>
              <a:ext uri="{FF2B5EF4-FFF2-40B4-BE49-F238E27FC236}">
                <a16:creationId xmlns:a16="http://schemas.microsoft.com/office/drawing/2014/main" id="{196B0756-8A9E-EA40-A680-0889F2F21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00" y="4768850"/>
            <a:ext cx="1357313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5">
            <a:extLst>
              <a:ext uri="{FF2B5EF4-FFF2-40B4-BE49-F238E27FC236}">
                <a16:creationId xmlns:a16="http://schemas.microsoft.com/office/drawing/2014/main" id="{638B046D-9809-EA49-9C57-66B0EC245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1214438"/>
            <a:ext cx="7747000" cy="523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latinLnBrk="1" hangingPunct="1"/>
            <a:r>
              <a:rPr kumimoji="1" lang="ko-KR" altLang="en-US" sz="2800">
                <a:ea typeface="굴림" panose="020B0600000101010101" pitchFamily="34" charset="-127"/>
              </a:rPr>
              <a:t>학교에 </a:t>
            </a:r>
            <a:r>
              <a:rPr kumimoji="1" lang="ko-KR" altLang="en-US" sz="2800">
                <a:solidFill>
                  <a:srgbClr val="FF0000"/>
                </a:solidFill>
                <a:ea typeface="굴림" panose="020B0600000101010101" pitchFamily="34" charset="-127"/>
              </a:rPr>
              <a:t>갔다가 </a:t>
            </a:r>
            <a:r>
              <a:rPr kumimoji="1" lang="ko-KR" altLang="en-US" sz="2800">
                <a:ea typeface="굴림" panose="020B0600000101010101" pitchFamily="34" charset="-127"/>
              </a:rPr>
              <a:t>왔어요</a:t>
            </a:r>
            <a:r>
              <a:rPr kumimoji="1" lang="en-US" altLang="ko-KR" sz="2800">
                <a:ea typeface="굴림" panose="020B0600000101010101" pitchFamily="34" charset="-127"/>
              </a:rPr>
              <a:t>. </a:t>
            </a:r>
            <a:endParaRPr lang="en-US" altLang="ko-KR" sz="2800">
              <a:ea typeface="굴림" panose="020B0600000101010101" pitchFamily="34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EB310988-20DC-F64A-B95E-D74EA64B9526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A4A43B1-E508-794C-B702-3A81C0C9ED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264" y="6117112"/>
            <a:ext cx="539552" cy="210532"/>
          </a:xfrm>
          <a:prstGeom prst="rect">
            <a:avLst/>
          </a:prstGeom>
        </p:spPr>
      </p:pic>
      <p:sp>
        <p:nvSpPr>
          <p:cNvPr id="20" name="Title 1">
            <a:extLst>
              <a:ext uri="{FF2B5EF4-FFF2-40B4-BE49-F238E27FC236}">
                <a16:creationId xmlns:a16="http://schemas.microsoft.com/office/drawing/2014/main" id="{57295F4D-2F4B-4571-A8D6-17849C16AC8D}"/>
              </a:ext>
            </a:extLst>
          </p:cNvPr>
          <p:cNvSpPr txBox="1">
            <a:spLocks/>
          </p:cNvSpPr>
          <p:nvPr/>
        </p:nvSpPr>
        <p:spPr>
          <a:xfrm>
            <a:off x="386352" y="140859"/>
            <a:ext cx="8472688" cy="936104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MS PGothic" panose="020B0600070205080204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MS PGothic" panose="020B0600070205080204" pitchFamily="34" charset="-128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l"/>
            <a:r>
              <a:rPr lang="en-US" altLang="ko-KR" sz="40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~</a:t>
            </a:r>
            <a:r>
              <a:rPr lang="ko-KR" altLang="en-US" sz="3600" b="1" kern="0" dirty="0" err="1">
                <a:latin typeface="굴림" panose="020B0600000101010101" pitchFamily="50" charset="-127"/>
                <a:ea typeface="굴림" panose="020B0600000101010101" pitchFamily="50" charset="-127"/>
              </a:rPr>
              <a:t>었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/</a:t>
            </a:r>
            <a:r>
              <a:rPr lang="ko-KR" altLang="en-US" sz="3600" b="1" kern="0" dirty="0" err="1">
                <a:latin typeface="굴림" panose="020B0600000101010101" pitchFamily="50" charset="-127"/>
                <a:ea typeface="굴림" panose="020B0600000101010101" pitchFamily="50" charset="-127"/>
              </a:rPr>
              <a:t>았다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가</a:t>
            </a:r>
            <a:r>
              <a:rPr lang="en-US" altLang="ko-KR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sz="3600" b="1" kern="0" dirty="0">
                <a:latin typeface="굴림" panose="020B0600000101010101" pitchFamily="50" charset="-127"/>
                <a:ea typeface="굴림" panose="020B0600000101010101" pitchFamily="50" charset="-127"/>
              </a:rPr>
              <a:t>  </a:t>
            </a: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Earlier action ~</a:t>
            </a:r>
            <a:r>
              <a:rPr lang="ko-KR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었</a:t>
            </a: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/</a:t>
            </a:r>
            <a:r>
              <a:rPr lang="ko-KR" altLang="en-US" sz="2400" dirty="0" err="1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았다가</a:t>
            </a:r>
            <a:r>
              <a:rPr lang="ko-KR" altLang="en-US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 </a:t>
            </a:r>
            <a:r>
              <a:rPr lang="en-US" altLang="ko-KR" sz="2400" dirty="0">
                <a:solidFill>
                  <a:srgbClr val="0000FF"/>
                </a:solidFill>
                <a:latin typeface="Times New Roman" panose="02020603050405020304" pitchFamily="18" charset="0"/>
                <a:ea typeface="굴림" panose="020B0600000101010101" pitchFamily="34" charset="-127"/>
              </a:rPr>
              <a:t>+ new action</a:t>
            </a:r>
            <a:endParaRPr lang="en-US" sz="4000" kern="0" dirty="0"/>
          </a:p>
        </p:txBody>
      </p:sp>
    </p:spTree>
    <p:extLst>
      <p:ext uri="{BB962C8B-B14F-4D97-AF65-F5344CB8AC3E}">
        <p14:creationId xmlns:p14="http://schemas.microsoft.com/office/powerpoint/2010/main" val="32363463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72 0.04992 C 0.00694 0.0691 0.02587 0.09337 0.06007 0.10978 C 0.09375 0.12595 0.15312 0.1382 0.19062 0.14305 C 0.22812 0.1523 0.24861 0.13959 0.28229 0.1382 C 0.31649 0.13566 0.35972 0.13104 0.3934 0.12688 C 0.42708 0.12272 0.4599 0.12272 0.48594 0.1137 C 0.51076 0.10469 0.53559 0.08227 0.54601 0.07534 " pathEditMode="relative" rAng="0" ptsTypes="aaaaaaA">
                                      <p:cBhvr>
                                        <p:cTn id="11" dur="2000" fill="hold"/>
                                        <p:tgtEl>
                                          <p:spTgt spid="737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8600" y="510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" dur="500"/>
                                        <p:tgtEl>
                                          <p:spTgt spid="737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17 0.02843 C -0.00087 0.049 -0.02136 0.07442 -0.05782 0.0906 C -0.09393 0.10677 -0.1573 0.11995 -0.19723 0.12503 C -0.2375 0.13312 -0.25921 0.1218 -0.29549 0.11995 C -0.33195 0.11764 -0.37813 0.11255 -0.41424 0.10885 C -0.45035 0.10377 -0.48542 0.10377 -0.5132 0.09453 C -0.53976 0.08574 -0.56632 0.06217 -0.57691 0.05639 " pathEditMode="relative" rAng="0" ptsTypes="aaaaaaA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3100" y="52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32 0.01664 C -0.02743 0.02634 -0.0184 0.03859 -0.00191 0.04645 C 0.01424 0.05431 0.04271 0.06055 0.06059 0.06309 C 0.07865 0.06725 0.08837 0.06124 0.10452 0.06055 C 0.12101 0.05939 0.14184 0.05708 0.15781 0.055 C 0.17396 0.05292 0.18976 0.05292 0.20226 0.0483 C 0.21424 0.04391 0.22604 0.03281 0.23108 0.02958 " pathEditMode="relative" rAng="0" ptsTypes="aaaaaaA">
                                      <p:cBhvr>
                                        <p:cTn id="3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2000" y="25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0416 C -0.0118 0.00739 -0.02205 0.02172 -0.04062 0.03097 C -0.05868 0.04021 -0.09097 0.04784 -0.11111 0.05084 C -0.13142 0.05616 -0.14253 0.04876 -0.16076 0.04784 C -0.17934 0.04645 -0.2026 0.04391 -0.221 0.0416 C -0.23906 0.03859 -0.25694 0.03859 -0.271 0.03328 C -0.28437 0.02796 -0.29791 0.01456 -0.30295 0.01155 " pathEditMode="relative" rAng="0" ptsTypes="aaaaaaA">
                                      <p:cBhvr>
                                        <p:cTn id="5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5600" y="300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24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3" grpId="0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85F22-85E2-9749-A80D-0C418582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듣고 말해 봐요</a:t>
            </a:r>
            <a:r>
              <a:rPr lang="en-US" altLang="ko-KR" sz="4000" dirty="0"/>
              <a:t>   </a:t>
            </a:r>
            <a:r>
              <a:rPr lang="en-US" altLang="ko-KR" sz="3200" dirty="0"/>
              <a:t>P.16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D76473A3-F313-104F-B01B-F9860721A1F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picture containing grass, game, man, player&#10;&#10;Description automatically generated">
            <a:extLst>
              <a:ext uri="{FF2B5EF4-FFF2-40B4-BE49-F238E27FC236}">
                <a16:creationId xmlns:a16="http://schemas.microsoft.com/office/drawing/2014/main" id="{9CD7A073-117C-7044-8A4E-84BA319AE8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91" y="1273272"/>
            <a:ext cx="7854898" cy="4877222"/>
          </a:xfrm>
        </p:spPr>
      </p:pic>
      <p:sp>
        <p:nvSpPr>
          <p:cNvPr id="12" name="Oval Callout 11">
            <a:extLst>
              <a:ext uri="{FF2B5EF4-FFF2-40B4-BE49-F238E27FC236}">
                <a16:creationId xmlns:a16="http://schemas.microsoft.com/office/drawing/2014/main" id="{5CA930DC-0AB0-AD4D-BF47-E102F84D085C}"/>
              </a:ext>
            </a:extLst>
          </p:cNvPr>
          <p:cNvSpPr/>
          <p:nvPr/>
        </p:nvSpPr>
        <p:spPr>
          <a:xfrm>
            <a:off x="6732240" y="4437112"/>
            <a:ext cx="2208345" cy="1438776"/>
          </a:xfrm>
          <a:prstGeom prst="wedgeEllipseCallout">
            <a:avLst>
              <a:gd name="adj1" fmla="val 15683"/>
              <a:gd name="adj2" fmla="val -175911"/>
            </a:avLst>
          </a:prstGeom>
          <a:solidFill>
            <a:schemeClr val="accent1">
              <a:lumMod val="9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 인터뷰 내용을 잘 들어 보세요</a:t>
            </a:r>
            <a:r>
              <a:rPr lang="en-US" altLang="ko-KR" dirty="0"/>
              <a:t>.</a:t>
            </a:r>
            <a:endParaRPr lang="en-US" dirty="0"/>
          </a:p>
        </p:txBody>
      </p:sp>
      <p:pic>
        <p:nvPicPr>
          <p:cNvPr id="8" name="002.mp3" descr="002.mp3">
            <a:hlinkClick r:id="" action="ppaction://media"/>
            <a:extLst>
              <a:ext uri="{FF2B5EF4-FFF2-40B4-BE49-F238E27FC236}">
                <a16:creationId xmlns:a16="http://schemas.microsoft.com/office/drawing/2014/main" id="{38FDF86F-AE75-6648-AE00-C2F61734D7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8384" y="1750266"/>
            <a:ext cx="912201" cy="778098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9440782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70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2" grpId="0" animBg="1"/>
      <p:bldP spid="1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4944"/>
            <a:ext cx="9144000" cy="63341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kumimoji="1" lang="ko-KR" altLang="en-US" dirty="0"/>
              <a:t> </a:t>
            </a:r>
            <a:r>
              <a:rPr kumimoji="1" lang="ko-KR" altLang="en-US" sz="2800" dirty="0"/>
              <a:t>교과서 </a:t>
            </a:r>
            <a:r>
              <a:rPr kumimoji="1" lang="en-US" altLang="ko-KR" sz="2800" dirty="0"/>
              <a:t>P. 11</a:t>
            </a:r>
            <a:r>
              <a:rPr kumimoji="1" lang="ko-KR" altLang="en-US" sz="2800" dirty="0"/>
              <a:t>을 펴세요</a:t>
            </a:r>
            <a:r>
              <a:rPr kumimoji="1" lang="en-US" altLang="ko-KR" sz="2800" dirty="0"/>
              <a:t>.</a:t>
            </a:r>
            <a:endParaRPr kumimoji="1" lang="en-US" altLang="en-US" sz="28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904E28F-ECEA-C240-B606-2224691B17FA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4" name="Content Placeholder 3" descr="A group of people sitting at a table using a computer&#10;&#10;Description automatically generated">
            <a:extLst>
              <a:ext uri="{FF2B5EF4-FFF2-40B4-BE49-F238E27FC236}">
                <a16:creationId xmlns:a16="http://schemas.microsoft.com/office/drawing/2014/main" id="{5A4F1CF4-E416-2E4E-BF58-FD7C97E2E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"/>
          <a:stretch/>
        </p:blipFill>
        <p:spPr>
          <a:xfrm>
            <a:off x="-36229" y="668356"/>
            <a:ext cx="9180229" cy="5660524"/>
          </a:xfrm>
        </p:spPr>
      </p:pic>
    </p:spTree>
    <p:extLst>
      <p:ext uri="{BB962C8B-B14F-4D97-AF65-F5344CB8AC3E}">
        <p14:creationId xmlns:p14="http://schemas.microsoft.com/office/powerpoint/2010/main" val="379489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58BDB-A757-D54D-8BDC-B6C04AD80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20" y="413793"/>
            <a:ext cx="8229600" cy="710951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듣고 말하기 </a:t>
            </a:r>
            <a:r>
              <a:rPr lang="en-US" altLang="ko-KR" sz="2800" dirty="0"/>
              <a:t>P.16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42193D04-6A44-1041-AE24-B9F26F175395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10" name="Content Placeholder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8D058E75-5054-FE46-8186-4E86CAF0A4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509" y="1196753"/>
            <a:ext cx="8286627" cy="5048206"/>
          </a:xfrm>
        </p:spPr>
      </p:pic>
      <p:sp>
        <p:nvSpPr>
          <p:cNvPr id="14" name="Cloud 13">
            <a:extLst>
              <a:ext uri="{FF2B5EF4-FFF2-40B4-BE49-F238E27FC236}">
                <a16:creationId xmlns:a16="http://schemas.microsoft.com/office/drawing/2014/main" id="{887EE19F-71AC-E84C-85E7-845A85E5360D}"/>
              </a:ext>
            </a:extLst>
          </p:cNvPr>
          <p:cNvSpPr/>
          <p:nvPr/>
        </p:nvSpPr>
        <p:spPr>
          <a:xfrm>
            <a:off x="5796136" y="2276872"/>
            <a:ext cx="2636511" cy="219314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rgbClr val="002060"/>
                </a:solidFill>
              </a:rPr>
              <a:t>만약 여러분이라면 어떤 질문을 할 거예요</a:t>
            </a:r>
            <a:r>
              <a:rPr lang="en-US" altLang="ko-KR" dirty="0">
                <a:solidFill>
                  <a:srgbClr val="002060"/>
                </a:solidFill>
              </a:rPr>
              <a:t>?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6" name="Donut 15">
            <a:extLst>
              <a:ext uri="{FF2B5EF4-FFF2-40B4-BE49-F238E27FC236}">
                <a16:creationId xmlns:a16="http://schemas.microsoft.com/office/drawing/2014/main" id="{F6C9B6B6-09AD-1E4F-9928-989600645575}"/>
              </a:ext>
            </a:extLst>
          </p:cNvPr>
          <p:cNvSpPr/>
          <p:nvPr/>
        </p:nvSpPr>
        <p:spPr>
          <a:xfrm>
            <a:off x="1115616" y="2492896"/>
            <a:ext cx="288032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Donut 19">
            <a:extLst>
              <a:ext uri="{FF2B5EF4-FFF2-40B4-BE49-F238E27FC236}">
                <a16:creationId xmlns:a16="http://schemas.microsoft.com/office/drawing/2014/main" id="{5C5DAD32-037F-DF4E-8361-11E90247E0B4}"/>
              </a:ext>
            </a:extLst>
          </p:cNvPr>
          <p:cNvSpPr/>
          <p:nvPr/>
        </p:nvSpPr>
        <p:spPr>
          <a:xfrm>
            <a:off x="1115616" y="4293097"/>
            <a:ext cx="288032" cy="2973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89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97A59-0AF7-3540-BBB0-981C57F958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듣고 말하기</a:t>
            </a:r>
            <a:endParaRPr lang="en-US" sz="3200" dirty="0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D79BBB0-0D67-6D40-B6C7-7F9D9B28A9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68" y="1052736"/>
            <a:ext cx="8363271" cy="5066719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138B5E6D-C72D-1945-B77A-EF627C6F1EB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7640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87D371-33D7-9243-88C8-70CB30B730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457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600" dirty="0"/>
              <a:t>말하기</a:t>
            </a:r>
            <a:endParaRPr lang="en-US" sz="3600" dirty="0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B720506-C2C6-2845-8D24-8E5691B28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0" y="980728"/>
            <a:ext cx="7841680" cy="5434687"/>
          </a:xfr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11E7E425-1F71-9A40-A324-371CF3D51AED}"/>
              </a:ext>
            </a:extLst>
          </p:cNvPr>
          <p:cNvSpPr/>
          <p:nvPr/>
        </p:nvSpPr>
        <p:spPr>
          <a:xfrm>
            <a:off x="7253832" y="1916832"/>
            <a:ext cx="1432968" cy="1944216"/>
          </a:xfrm>
          <a:prstGeom prst="wedgeRoundRectCallout">
            <a:avLst>
              <a:gd name="adj1" fmla="val -116214"/>
              <a:gd name="adj2" fmla="val 23736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여러분이 가장 만나고 싶은 사람은 누구예요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D3B93268-FB14-3643-9DD9-C724C1C896C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99123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21A9C-BCFE-274C-8628-C1E666B70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229600" cy="7060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  읽고 써 봐요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4571E548-AACD-F04C-B1D6-59B49A16C9AE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8D3764F-095C-A747-9D60-497CB50DE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980728"/>
            <a:ext cx="8229600" cy="5256584"/>
          </a:xfrm>
        </p:spPr>
      </p:pic>
    </p:spTree>
    <p:extLst>
      <p:ext uri="{BB962C8B-B14F-4D97-AF65-F5344CB8AC3E}">
        <p14:creationId xmlns:p14="http://schemas.microsoft.com/office/powerpoint/2010/main" val="26796091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5C3C00-9DE2-444C-A41D-6710619F7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51DDE6-0967-224D-9231-75F11BA420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60605"/>
            <a:ext cx="8363272" cy="5477179"/>
          </a:xfrm>
        </p:spPr>
      </p:pic>
      <p:sp>
        <p:nvSpPr>
          <p:cNvPr id="7" name="Donut 6">
            <a:extLst>
              <a:ext uri="{FF2B5EF4-FFF2-40B4-BE49-F238E27FC236}">
                <a16:creationId xmlns:a16="http://schemas.microsoft.com/office/drawing/2014/main" id="{F6ABBDDE-89ED-D346-982F-0EBB308EC704}"/>
              </a:ext>
            </a:extLst>
          </p:cNvPr>
          <p:cNvSpPr/>
          <p:nvPr/>
        </p:nvSpPr>
        <p:spPr>
          <a:xfrm>
            <a:off x="1187624" y="920216"/>
            <a:ext cx="288032" cy="314763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>
            <a:extLst>
              <a:ext uri="{FF2B5EF4-FFF2-40B4-BE49-F238E27FC236}">
                <a16:creationId xmlns:a16="http://schemas.microsoft.com/office/drawing/2014/main" id="{28AFD1BC-ABA7-4844-8E97-AD7348A668F2}"/>
              </a:ext>
            </a:extLst>
          </p:cNvPr>
          <p:cNvSpPr/>
          <p:nvPr/>
        </p:nvSpPr>
        <p:spPr>
          <a:xfrm>
            <a:off x="1259632" y="3212976"/>
            <a:ext cx="288032" cy="369332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9BA92E2C-0253-BA41-9DF3-F5681185F84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03654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34F0259-9173-5E49-9C27-FF48D1CAF76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F990672-EA81-EB4B-AA15-9EA58F877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70" y="3325813"/>
            <a:ext cx="4646734" cy="2800350"/>
          </a:xfrm>
        </p:spPr>
      </p:pic>
      <p:pic>
        <p:nvPicPr>
          <p:cNvPr id="12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55F87634-0F30-A74B-9D88-FB8B0E9C1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712" y="260648"/>
            <a:ext cx="8828288" cy="5777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612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1E18FDA-043B-E649-A66A-A597B0787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124744"/>
            <a:ext cx="8496943" cy="508669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4BA758-5BA2-7547-B8F0-16681A0CD907}"/>
              </a:ext>
            </a:extLst>
          </p:cNvPr>
          <p:cNvSpPr txBox="1"/>
          <p:nvPr/>
        </p:nvSpPr>
        <p:spPr>
          <a:xfrm>
            <a:off x="863588" y="323392"/>
            <a:ext cx="7416824" cy="646331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/>
              <a:t>글쓰기 </a:t>
            </a:r>
            <a:r>
              <a:rPr lang="en-US" altLang="ko-KR" sz="2800" dirty="0"/>
              <a:t>(</a:t>
            </a:r>
            <a:r>
              <a:rPr lang="ko-KR" altLang="en-US" sz="2800" dirty="0"/>
              <a:t>쓰기 과제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3CF3F3D-97BA-8F43-A92C-548B389801B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675272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CA2A24F-753D-B545-BAC7-BCE859153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052736"/>
            <a:ext cx="7920880" cy="5073427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30A071-0C99-5A4D-8D2B-93FB15317041}"/>
              </a:ext>
            </a:extLst>
          </p:cNvPr>
          <p:cNvSpPr txBox="1"/>
          <p:nvPr/>
        </p:nvSpPr>
        <p:spPr>
          <a:xfrm>
            <a:off x="611560" y="332656"/>
            <a:ext cx="7920880" cy="584775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200" dirty="0"/>
              <a:t>문화를 배워요</a:t>
            </a:r>
            <a:endParaRPr lang="en-US" sz="3200" dirty="0"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FFAD56E-083B-6543-B76B-3A2E16BB4ED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9554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C19D7-1978-8B45-9A3B-B5CABF935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세계 여러 나라의 다른 </a:t>
            </a:r>
            <a:r>
              <a:rPr lang="ko-KR" altLang="en-US" sz="3200" dirty="0" err="1"/>
              <a:t>인사법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45C90-1A62-904B-AC36-D06A84BEC8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110" y="1105151"/>
            <a:ext cx="8200050" cy="728104"/>
          </a:xfrm>
          <a:solidFill>
            <a:schemeClr val="bg1">
              <a:lumMod val="7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0" indent="0">
              <a:buNone/>
            </a:pPr>
            <a:r>
              <a:rPr lang="en-US" sz="2400" dirty="0">
                <a:hlinkClick r:id="rId2"/>
              </a:rPr>
              <a:t>https://www.youtube.com/watch?v=EII6Sz-ELWY&amp;vl=ko</a:t>
            </a:r>
            <a:endParaRPr lang="en-US" sz="2400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6EDE6951-CEB3-3D46-890A-478B45AF5BD8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picture containing room&#10;&#10;Description automatically generated">
            <a:extLst>
              <a:ext uri="{FF2B5EF4-FFF2-40B4-BE49-F238E27FC236}">
                <a16:creationId xmlns:a16="http://schemas.microsoft.com/office/drawing/2014/main" id="{815080D1-5551-0740-86C8-37B4C533E4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5" y="2060848"/>
            <a:ext cx="7861779" cy="3835673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CAE4D06C-E089-A141-9094-CC1FD5AF16E1}"/>
              </a:ext>
            </a:extLst>
          </p:cNvPr>
          <p:cNvSpPr/>
          <p:nvPr/>
        </p:nvSpPr>
        <p:spPr>
          <a:xfrm>
            <a:off x="3491880" y="3027319"/>
            <a:ext cx="2016224" cy="1383541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600" dirty="0">
                <a:solidFill>
                  <a:schemeClr val="accent6">
                    <a:lumMod val="75000"/>
                  </a:schemeClr>
                </a:solidFill>
              </a:rPr>
              <a:t>다른 나라의 </a:t>
            </a:r>
            <a:r>
              <a:rPr lang="ko-KR" altLang="en-US" sz="1600" dirty="0" err="1">
                <a:solidFill>
                  <a:schemeClr val="accent6">
                    <a:lumMod val="75000"/>
                  </a:schemeClr>
                </a:solidFill>
              </a:rPr>
              <a:t>인사법은</a:t>
            </a:r>
            <a:r>
              <a:rPr lang="ko-KR" altLang="en-US" sz="1600" dirty="0">
                <a:solidFill>
                  <a:schemeClr val="accent6">
                    <a:lumMod val="75000"/>
                  </a:schemeClr>
                </a:solidFill>
              </a:rPr>
              <a:t> 어떻게 다른가요</a:t>
            </a:r>
            <a:r>
              <a:rPr lang="en-US" altLang="ko-KR" sz="1600" dirty="0">
                <a:solidFill>
                  <a:schemeClr val="accent6">
                    <a:lumMod val="75000"/>
                  </a:schemeClr>
                </a:solidFill>
              </a:rPr>
              <a:t>?</a:t>
            </a:r>
            <a:endParaRPr lang="en-US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81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BEE9C-63D5-A54E-BF4E-CD62E601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97782"/>
            <a:ext cx="8311951" cy="70609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3200" dirty="0"/>
              <a:t>재미있는 전래동화 </a:t>
            </a:r>
            <a:r>
              <a:rPr lang="en-US" altLang="ko-KR" sz="3200" dirty="0"/>
              <a:t>&lt;</a:t>
            </a:r>
            <a:r>
              <a:rPr lang="ko-KR" altLang="en-US" sz="3200" dirty="0"/>
              <a:t>개와 고양이</a:t>
            </a:r>
            <a:r>
              <a:rPr lang="en-US" altLang="ko-KR" sz="3200" dirty="0"/>
              <a:t>&gt;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70B2-43FE-C945-A593-5F133E7C8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1894"/>
            <a:ext cx="8311952" cy="606925"/>
          </a:xfrm>
          <a:solidFill>
            <a:srgbClr val="92D05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>
              <a:buNone/>
            </a:pPr>
            <a:r>
              <a:rPr lang="en-US" sz="2800" dirty="0">
                <a:hlinkClick r:id="rId2"/>
              </a:rPr>
              <a:t>https://www.youtube.com/watch?v=j5_0BaMNpqw</a:t>
            </a:r>
            <a:endParaRPr lang="en-US" sz="28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DB4DCFF9-85A7-9940-AC22-5C0472DECEB4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" name="Picture 6" descr="A picture containing container, food, box, plate&#10;&#10;Description automatically generated">
            <a:extLst>
              <a:ext uri="{FF2B5EF4-FFF2-40B4-BE49-F238E27FC236}">
                <a16:creationId xmlns:a16="http://schemas.microsoft.com/office/drawing/2014/main" id="{CD3A9AA9-403F-A642-A5C7-3C0C2ED02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2120455"/>
            <a:ext cx="6300700" cy="3626589"/>
          </a:xfrm>
          <a:prstGeom prst="rect">
            <a:avLst/>
          </a:prstGeom>
        </p:spPr>
      </p:pic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9A30F435-7FDF-7440-A0C1-486BCDAE6B5D}"/>
              </a:ext>
            </a:extLst>
          </p:cNvPr>
          <p:cNvSpPr/>
          <p:nvPr/>
        </p:nvSpPr>
        <p:spPr>
          <a:xfrm>
            <a:off x="6850458" y="3429000"/>
            <a:ext cx="2009685" cy="1584176"/>
          </a:xfrm>
          <a:prstGeom prst="wedgeRoundRectCallout">
            <a:avLst>
              <a:gd name="adj1" fmla="val -21094"/>
              <a:gd name="adj2" fmla="val -153656"/>
              <a:gd name="adj3" fmla="val 1666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여기를 눌러서 전래동화를 잘 들어 보세요</a:t>
            </a:r>
            <a:r>
              <a:rPr lang="en-US" altLang="ko-KR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en-US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159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3" grpId="1" uiExpand="1" build="p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F02EFB-0F64-2048-9CAA-D4C43B9C69D9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학습목표 및 내용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DFA24B1-FA4C-F649-B904-A7A0291E4C05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FA1976F7-4CB0-914A-9411-89CF5CB25A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72816"/>
            <a:ext cx="8229600" cy="4320480"/>
          </a:xfrm>
        </p:spPr>
      </p:pic>
    </p:spTree>
    <p:extLst>
      <p:ext uri="{BB962C8B-B14F-4D97-AF65-F5344CB8AC3E}">
        <p14:creationId xmlns:p14="http://schemas.microsoft.com/office/powerpoint/2010/main" val="8308503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90873-8643-AF40-9344-52B3D1523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4690"/>
            <a:ext cx="8291264" cy="778098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ko-KR" altLang="en-US" sz="3600" dirty="0"/>
              <a:t>         </a:t>
            </a:r>
            <a:r>
              <a:rPr lang="en-US" altLang="ko-KR" sz="3600" dirty="0"/>
              <a:t>&lt;</a:t>
            </a:r>
            <a:r>
              <a:rPr lang="ko-KR" altLang="en-US" sz="3600" dirty="0"/>
              <a:t>개와 고양이</a:t>
            </a:r>
            <a:r>
              <a:rPr lang="en-US" altLang="ko-KR" sz="3600" dirty="0"/>
              <a:t>&gt;</a:t>
            </a:r>
            <a:r>
              <a:rPr lang="ko-KR" altLang="en-US" sz="3600" dirty="0"/>
              <a:t> </a:t>
            </a:r>
            <a:r>
              <a:rPr lang="en-US" altLang="ko-KR" sz="2800" dirty="0"/>
              <a:t>(</a:t>
            </a:r>
            <a:r>
              <a:rPr lang="ko-KR" altLang="en-US" sz="2800" dirty="0"/>
              <a:t>쓰기 숙제</a:t>
            </a:r>
            <a:r>
              <a:rPr lang="en-US" altLang="ko-KR" sz="2800" dirty="0"/>
              <a:t>)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F38AE-F6D2-564B-BC71-7BDC3F826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26735"/>
            <a:ext cx="8229600" cy="2950446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800" dirty="0"/>
              <a:t>1.</a:t>
            </a:r>
            <a:r>
              <a:rPr lang="ko-KR" altLang="en-US" sz="2800" dirty="0"/>
              <a:t> 다음 단어를 사용해서 </a:t>
            </a:r>
            <a:r>
              <a:rPr lang="en-US" altLang="ko-KR" sz="2800" dirty="0"/>
              <a:t>&lt;</a:t>
            </a:r>
            <a:r>
              <a:rPr lang="ko-KR" altLang="en-US" sz="2800" dirty="0"/>
              <a:t>개과 고양이</a:t>
            </a:r>
            <a:r>
              <a:rPr lang="en-US" altLang="ko-KR" sz="2800" dirty="0"/>
              <a:t>&gt;</a:t>
            </a:r>
            <a:r>
              <a:rPr lang="ko-KR" altLang="en-US" sz="2800" dirty="0"/>
              <a:t> 이야기를 간단히 요약해 써 보세요</a:t>
            </a:r>
            <a:r>
              <a:rPr lang="en-US" altLang="ko-KR" sz="28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783A7B7-4F26-B841-8CFD-A0F14A659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835729"/>
              </p:ext>
            </p:extLst>
          </p:nvPr>
        </p:nvGraphicFramePr>
        <p:xfrm>
          <a:off x="539551" y="2397224"/>
          <a:ext cx="8229600" cy="1798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75576777"/>
                    </a:ext>
                  </a:extLst>
                </a:gridCol>
              </a:tblGrid>
              <a:tr h="1440161">
                <a:tc>
                  <a:txBody>
                    <a:bodyPr/>
                    <a:lstStyle/>
                    <a:p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마음 착하다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잉어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용왕님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구슬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욕심쟁이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바꿔 놓다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가난하다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못된 할머니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개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고양이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집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헛간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쥐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잡아먹다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물고 있다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강에 빠지다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물고기</a:t>
                      </a:r>
                      <a:r>
                        <a:rPr lang="en-US" altLang="ko-KR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부자가 되다 </a:t>
                      </a:r>
                      <a:endParaRPr lang="en-US" sz="28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71644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C5BEB2D-5169-D248-AA06-547A8379F4DB}"/>
              </a:ext>
            </a:extLst>
          </p:cNvPr>
          <p:cNvSpPr txBox="1"/>
          <p:nvPr/>
        </p:nvSpPr>
        <p:spPr>
          <a:xfrm>
            <a:off x="539552" y="4460008"/>
            <a:ext cx="8208912" cy="1384995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ko-KR" sz="2400" dirty="0">
                <a:solidFill>
                  <a:schemeClr val="tx1"/>
                </a:solidFill>
              </a:rPr>
              <a:t>2.</a:t>
            </a:r>
            <a:r>
              <a:rPr lang="ko-KR" altLang="en-US" sz="2400" dirty="0">
                <a:solidFill>
                  <a:schemeClr val="tx1"/>
                </a:solidFill>
              </a:rPr>
              <a:t> </a:t>
            </a:r>
            <a:r>
              <a:rPr lang="ko-KR" altLang="en-US" sz="2800" dirty="0">
                <a:solidFill>
                  <a:schemeClr val="tx2"/>
                </a:solidFill>
              </a:rPr>
              <a:t>옛날에 우리 조상들은 왜 개는 집 밖에서 키우고 고양이는 집 안에서 키웠을까요</a:t>
            </a:r>
            <a:r>
              <a:rPr lang="en-US" altLang="ko-KR" sz="2800" dirty="0">
                <a:solidFill>
                  <a:schemeClr val="tx2"/>
                </a:solidFill>
              </a:rPr>
              <a:t>?</a:t>
            </a:r>
            <a:r>
              <a:rPr lang="ko-KR" altLang="en-US" sz="2800" dirty="0">
                <a:solidFill>
                  <a:schemeClr val="tx2"/>
                </a:solidFill>
              </a:rPr>
              <a:t> </a:t>
            </a:r>
            <a:endParaRPr lang="en-US" altLang="ko-KR" sz="28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0C93F696-5C76-9841-8711-25BB3A844700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" name="Picture 7" descr="A picture containing container, food, box, plate&#10;&#10;Description automatically generated">
            <a:extLst>
              <a:ext uri="{FF2B5EF4-FFF2-40B4-BE49-F238E27FC236}">
                <a16:creationId xmlns:a16="http://schemas.microsoft.com/office/drawing/2014/main" id="{DE5494B4-6C63-2147-A18E-05A096F021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007262"/>
            <a:ext cx="916473" cy="7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90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1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반가운 새 친구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http://gg.gg/i6ucs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DEBAA8-5744-EA44-9124-9DADADA25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60346"/>
            <a:ext cx="7931224" cy="26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3575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7B70A-F700-1940-BA77-EE877094E0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rgbClr val="00B0F0"/>
          </a:solidFill>
        </p:spPr>
        <p:txBody>
          <a:bodyPr/>
          <a:lstStyle/>
          <a:p>
            <a:r>
              <a:rPr lang="en-US" sz="3600" dirty="0"/>
              <a:t>Workbook P.</a:t>
            </a:r>
            <a:r>
              <a:rPr lang="en-US" altLang="ko-KR" sz="3600" dirty="0"/>
              <a:t>7-10</a:t>
            </a:r>
            <a:r>
              <a:rPr lang="en-US" sz="3600" dirty="0"/>
              <a:t> </a:t>
            </a:r>
            <a:r>
              <a:rPr lang="en-US" sz="2800" dirty="0"/>
              <a:t>(</a:t>
            </a:r>
            <a:r>
              <a:rPr lang="ko-KR" altLang="en-US" sz="2800" dirty="0"/>
              <a:t>숙제</a:t>
            </a:r>
            <a:r>
              <a:rPr lang="en-US" altLang="ko-KR" sz="2800" dirty="0"/>
              <a:t>)</a:t>
            </a:r>
            <a:br>
              <a:rPr lang="en-US" altLang="ko-KR" sz="2800" dirty="0"/>
            </a:br>
            <a:r>
              <a:rPr lang="en-US" altLang="ko-KR" sz="2800" dirty="0"/>
              <a:t>(</a:t>
            </a:r>
            <a:r>
              <a:rPr lang="ko-KR" altLang="en-US" sz="2000" dirty="0"/>
              <a:t>정답은 워크북 </a:t>
            </a:r>
            <a:r>
              <a:rPr lang="en-US" altLang="ko-KR" sz="2000" dirty="0"/>
              <a:t>P.62 </a:t>
            </a:r>
            <a:r>
              <a:rPr lang="ko-KR" altLang="en-US" sz="2000" dirty="0"/>
              <a:t>참조하세요</a:t>
            </a:r>
            <a:r>
              <a:rPr lang="en-US" altLang="ko-KR" sz="2000" dirty="0"/>
              <a:t>.)</a:t>
            </a:r>
            <a:endParaRPr lang="en-US" sz="20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93F2650-DC1E-E94C-BFC5-4974571D444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84FF8BB-2950-3144-9E6A-4FDD7BB8AE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89347"/>
            <a:ext cx="8229600" cy="4968552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7DE3E11-E432-3F4E-B353-B4BB54DE17F7}"/>
              </a:ext>
            </a:extLst>
          </p:cNvPr>
          <p:cNvSpPr txBox="1"/>
          <p:nvPr/>
        </p:nvSpPr>
        <p:spPr>
          <a:xfrm>
            <a:off x="2123728" y="4764878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전학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13AB9-514B-4E42-8313-DBC95D3A951D}"/>
              </a:ext>
            </a:extLst>
          </p:cNvPr>
          <p:cNvSpPr txBox="1"/>
          <p:nvPr/>
        </p:nvSpPr>
        <p:spPr>
          <a:xfrm>
            <a:off x="2123728" y="506909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악수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9A25F1-DB42-844A-AECB-41DDA5B45E4F}"/>
              </a:ext>
            </a:extLst>
          </p:cNvPr>
          <p:cNvSpPr txBox="1"/>
          <p:nvPr/>
        </p:nvSpPr>
        <p:spPr>
          <a:xfrm>
            <a:off x="2123728" y="543842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특기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AC0FDA-DECD-624F-82BA-6220CD274064}"/>
              </a:ext>
            </a:extLst>
          </p:cNvPr>
          <p:cNvSpPr txBox="1"/>
          <p:nvPr/>
        </p:nvSpPr>
        <p:spPr>
          <a:xfrm>
            <a:off x="2195736" y="5751606"/>
            <a:ext cx="648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 짝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618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BAB74-0F35-4341-8595-EA3128C5C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79B2D51-E886-D842-B2E8-D17B00DEDFDC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0D17FF58-5F10-BC43-9D88-521B866232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79440"/>
            <a:ext cx="8229599" cy="58515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09558C-CFB9-0741-9D94-45D63F2D6992}"/>
              </a:ext>
            </a:extLst>
          </p:cNvPr>
          <p:cNvSpPr txBox="1"/>
          <p:nvPr/>
        </p:nvSpPr>
        <p:spPr>
          <a:xfrm>
            <a:off x="3059832" y="3105834"/>
            <a:ext cx="165618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고개를 숙여서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BE1547-F21E-4A41-AA35-3C237AC5626D}"/>
              </a:ext>
            </a:extLst>
          </p:cNvPr>
          <p:cNvSpPr txBox="1"/>
          <p:nvPr/>
        </p:nvSpPr>
        <p:spPr>
          <a:xfrm>
            <a:off x="2447764" y="3516298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이사 왔어요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95E2EC-451B-A541-B2AF-C0DB864BEE37}"/>
              </a:ext>
            </a:extLst>
          </p:cNvPr>
          <p:cNvSpPr txBox="1"/>
          <p:nvPr/>
        </p:nvSpPr>
        <p:spPr>
          <a:xfrm>
            <a:off x="4427984" y="4653136"/>
            <a:ext cx="165618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마음에 들어요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EC19DD-7655-8E4A-B545-771E959ABB41}"/>
              </a:ext>
            </a:extLst>
          </p:cNvPr>
          <p:cNvSpPr txBox="1"/>
          <p:nvPr/>
        </p:nvSpPr>
        <p:spPr>
          <a:xfrm>
            <a:off x="3275856" y="5157192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긴장해서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331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51421-B01A-9C43-A523-2533455D3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EB6F002-7EA0-F94B-A9EB-95E12015E4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70273A02-4AD0-D048-A58D-93B867C591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638"/>
            <a:ext cx="8229599" cy="585152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DB93AF-9F69-5345-8894-AC66F0645A6F}"/>
              </a:ext>
            </a:extLst>
          </p:cNvPr>
          <p:cNvSpPr txBox="1"/>
          <p:nvPr/>
        </p:nvSpPr>
        <p:spPr>
          <a:xfrm>
            <a:off x="4427984" y="3587234"/>
            <a:ext cx="216024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이사를 가게 됐어요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E21F2E-03DD-D943-92B6-7334928BED4C}"/>
              </a:ext>
            </a:extLst>
          </p:cNvPr>
          <p:cNvSpPr txBox="1"/>
          <p:nvPr/>
        </p:nvSpPr>
        <p:spPr>
          <a:xfrm>
            <a:off x="4932040" y="4110186"/>
            <a:ext cx="201622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이해하게 됐어요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03E396-EB42-0843-8376-953B0BD63BDF}"/>
              </a:ext>
            </a:extLst>
          </p:cNvPr>
          <p:cNvSpPr txBox="1"/>
          <p:nvPr/>
        </p:nvSpPr>
        <p:spPr>
          <a:xfrm>
            <a:off x="5940152" y="4642003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앉게 됐어요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91F1E4-28BE-5547-9B49-5FC0F6C7F29A}"/>
              </a:ext>
            </a:extLst>
          </p:cNvPr>
          <p:cNvSpPr txBox="1"/>
          <p:nvPr/>
        </p:nvSpPr>
        <p:spPr>
          <a:xfrm>
            <a:off x="5915338" y="5080258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먹게 됐어요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866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98F88-9E29-2F4B-B63C-F98B8E1B3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AC1BCB3F-02F1-4947-864F-F8DD8012961A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7777D12-031A-4945-8964-204877017C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7" y="173682"/>
            <a:ext cx="8291263" cy="6053465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2AF0483-AFB6-A641-A0F6-D486DD0ABA95}"/>
              </a:ext>
            </a:extLst>
          </p:cNvPr>
          <p:cNvSpPr txBox="1"/>
          <p:nvPr/>
        </p:nvSpPr>
        <p:spPr>
          <a:xfrm>
            <a:off x="5940152" y="2924944"/>
            <a:ext cx="180020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못 가게 됐어요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7F9DA8-ECF7-0944-815E-6363F705EA5C}"/>
              </a:ext>
            </a:extLst>
          </p:cNvPr>
          <p:cNvSpPr txBox="1"/>
          <p:nvPr/>
        </p:nvSpPr>
        <p:spPr>
          <a:xfrm>
            <a:off x="5632846" y="3738804"/>
            <a:ext cx="1656184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퇴원하게 됐어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61AFA5-EEFB-5346-89F6-5C322CD5F74A}"/>
              </a:ext>
            </a:extLst>
          </p:cNvPr>
          <p:cNvSpPr txBox="1"/>
          <p:nvPr/>
        </p:nvSpPr>
        <p:spPr>
          <a:xfrm>
            <a:off x="5004048" y="4576045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키우게 됐어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8A5159-89D5-054E-A25C-60835DA0773A}"/>
              </a:ext>
            </a:extLst>
          </p:cNvPr>
          <p:cNvSpPr txBox="1"/>
          <p:nvPr/>
        </p:nvSpPr>
        <p:spPr>
          <a:xfrm>
            <a:off x="1547664" y="5740604"/>
            <a:ext cx="1440160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만나게 됐어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6591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E7267-6620-2B4F-A948-8921CB576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EC4697CE-E0DC-744C-AE4B-2E119CF74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92054"/>
            <a:ext cx="8614530" cy="5873250"/>
          </a:xfrm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8EC3CDB2-20BD-0F41-B557-F9C473817FAF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32CDBF-881D-4741-9464-A3BF2D598B69}"/>
              </a:ext>
            </a:extLst>
          </p:cNvPr>
          <p:cNvSpPr txBox="1"/>
          <p:nvPr/>
        </p:nvSpPr>
        <p:spPr>
          <a:xfrm>
            <a:off x="2123728" y="3284984"/>
            <a:ext cx="936104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졸다가</a:t>
            </a:r>
            <a:endParaRPr lang="en-US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17BC7B-1281-504A-A12A-EAB1B6962215}"/>
              </a:ext>
            </a:extLst>
          </p:cNvPr>
          <p:cNvSpPr txBox="1"/>
          <p:nvPr/>
        </p:nvSpPr>
        <p:spPr>
          <a:xfrm>
            <a:off x="1733550" y="3851168"/>
            <a:ext cx="1188720" cy="27699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운동을 하다가</a:t>
            </a:r>
            <a:endParaRPr lang="en-US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8CAF3B-E002-7947-9919-9931217E389C}"/>
              </a:ext>
            </a:extLst>
          </p:cNvPr>
          <p:cNvSpPr txBox="1"/>
          <p:nvPr/>
        </p:nvSpPr>
        <p:spPr>
          <a:xfrm>
            <a:off x="2327910" y="4380778"/>
            <a:ext cx="936104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오다가</a:t>
            </a:r>
            <a:endParaRPr lang="en-US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D2A831-262F-F243-AFC7-25BB8D7234C0}"/>
              </a:ext>
            </a:extLst>
          </p:cNvPr>
          <p:cNvSpPr txBox="1"/>
          <p:nvPr/>
        </p:nvSpPr>
        <p:spPr>
          <a:xfrm>
            <a:off x="1733550" y="4972518"/>
            <a:ext cx="1188720" cy="276999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200" dirty="0"/>
              <a:t>샤워를 하다가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71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06E8D-41A6-EA47-A12E-EE362DC25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E456E97C-CDBE-F146-8FF1-A546EDE47C9B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88559CDC-CB0C-4246-B4E7-9C1E375FF3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274638"/>
            <a:ext cx="8229599" cy="5808117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4EDB14F-AB6A-8B49-8B0E-9B2EBAB96C4A}"/>
              </a:ext>
            </a:extLst>
          </p:cNvPr>
          <p:cNvSpPr txBox="1"/>
          <p:nvPr/>
        </p:nvSpPr>
        <p:spPr>
          <a:xfrm>
            <a:off x="3180155" y="2890703"/>
            <a:ext cx="1152128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마시다가</a:t>
            </a:r>
            <a:endParaRPr lang="en-US" sz="1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7463F5-D141-3B4E-84D7-DC22182DD07F}"/>
              </a:ext>
            </a:extLst>
          </p:cNvPr>
          <p:cNvSpPr txBox="1"/>
          <p:nvPr/>
        </p:nvSpPr>
        <p:spPr>
          <a:xfrm>
            <a:off x="2409336" y="3618031"/>
            <a:ext cx="1280160" cy="307777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이야기하다가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6904FE-5720-2E43-B72C-C74EC1D31ECD}"/>
              </a:ext>
            </a:extLst>
          </p:cNvPr>
          <p:cNvSpPr txBox="1"/>
          <p:nvPr/>
        </p:nvSpPr>
        <p:spPr>
          <a:xfrm>
            <a:off x="2581364" y="4618115"/>
            <a:ext cx="936104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앉다가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0E2AEC5-527B-5341-ABC4-B65233DF1A0D}"/>
              </a:ext>
            </a:extLst>
          </p:cNvPr>
          <p:cNvSpPr txBox="1"/>
          <p:nvPr/>
        </p:nvSpPr>
        <p:spPr>
          <a:xfrm>
            <a:off x="2712103" y="5056344"/>
            <a:ext cx="936104" cy="33855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1600" dirty="0"/>
              <a:t>먹다가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40375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5E03E-F430-7D4B-9C94-CFB140BDCE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12CEB26F-C419-2143-BE7E-5EEBA0E76C29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C28D6575-0CC4-1140-9BE4-FF1D42AB3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74638"/>
            <a:ext cx="8568952" cy="5851525"/>
          </a:xfrm>
        </p:spPr>
      </p:pic>
    </p:spTree>
    <p:extLst>
      <p:ext uri="{BB962C8B-B14F-4D97-AF65-F5344CB8AC3E}">
        <p14:creationId xmlns:p14="http://schemas.microsoft.com/office/powerpoint/2010/main" val="5650259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2E06BE0-6F75-4949-8A2D-9B5908408CE9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</p:spPr>
        <p:txBody>
          <a:bodyPr/>
          <a:lstStyle/>
          <a:p>
            <a:pPr>
              <a:defRPr/>
            </a:pPr>
            <a:r>
              <a:rPr kumimoji="1" lang="ko-US" altLang="en-US" dirty="0"/>
              <a:t>오늘의</a:t>
            </a:r>
            <a:r>
              <a:rPr kumimoji="1" lang="ko-KR" altLang="en-US" dirty="0"/>
              <a:t> </a:t>
            </a:r>
            <a:r>
              <a:rPr kumimoji="1" lang="ko-US" altLang="en-US" dirty="0"/>
              <a:t>숙제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2C897D7-421F-C645-AD1B-3B11287D5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417638"/>
            <a:ext cx="8229600" cy="4747665"/>
          </a:xfrm>
        </p:spPr>
        <p:txBody>
          <a:bodyPr anchor="ctr"/>
          <a:lstStyle/>
          <a:p>
            <a:pPr marL="0" indent="0">
              <a:buNone/>
              <a:defRPr/>
            </a:pPr>
            <a:r>
              <a:rPr lang="en-US" altLang="ko-KR" sz="2400" dirty="0"/>
              <a:t>1.</a:t>
            </a:r>
            <a:r>
              <a:rPr lang="ko-KR" altLang="en-US" dirty="0"/>
              <a:t> </a:t>
            </a:r>
            <a:r>
              <a:rPr lang="ko-US" altLang="en-US" sz="2400" dirty="0"/>
              <a:t>오늘의</a:t>
            </a:r>
            <a:r>
              <a:rPr lang="ko-KR" altLang="en-US" sz="2400"/>
              <a:t> </a:t>
            </a:r>
            <a:r>
              <a:rPr lang="en-US" altLang="ko-KR" sz="2400" dirty="0"/>
              <a:t>1</a:t>
            </a:r>
            <a:r>
              <a:rPr lang="ko-KR" altLang="en-US" sz="2400" dirty="0"/>
              <a:t>과 문법 </a:t>
            </a:r>
            <a:r>
              <a:rPr lang="en-US" altLang="ko-US" sz="2400" dirty="0"/>
              <a:t>PPT </a:t>
            </a:r>
            <a:r>
              <a:rPr lang="ko-US" altLang="ko-US" sz="2400" dirty="0"/>
              <a:t>복습</a:t>
            </a:r>
            <a:r>
              <a:rPr lang="ko-US" altLang="en-US" sz="2400" dirty="0"/>
              <a:t>하기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</a:t>
            </a:r>
            <a:r>
              <a:rPr lang="en-US" altLang="ko-KR" sz="2400" dirty="0"/>
              <a:t>‘</a:t>
            </a:r>
            <a:r>
              <a:rPr lang="ko-KR" altLang="en-US" sz="2400" dirty="0"/>
              <a:t>세계 여러 나라의 다른 </a:t>
            </a:r>
            <a:r>
              <a:rPr lang="ko-KR" altLang="en-US" sz="2400" dirty="0" err="1"/>
              <a:t>인사법</a:t>
            </a:r>
            <a:r>
              <a:rPr lang="en-US" altLang="ko-KR" sz="2400" dirty="0"/>
              <a:t>’</a:t>
            </a:r>
            <a:r>
              <a:rPr lang="ko-KR" altLang="en-US" sz="2400" dirty="0"/>
              <a:t> 영상 </a:t>
            </a:r>
            <a:r>
              <a:rPr lang="ko-US" altLang="ko-US" sz="2400" dirty="0"/>
              <a:t>질문에 답하기</a:t>
            </a:r>
            <a:endParaRPr lang="en-US" altLang="ko-US" sz="2400" dirty="0"/>
          </a:p>
          <a:p>
            <a:pPr marL="0" indent="0">
              <a:buFontTx/>
              <a:buNone/>
              <a:defRPr/>
            </a:pPr>
            <a:r>
              <a:rPr lang="ko-KR" altLang="en-US" sz="2400" dirty="0"/>
              <a:t>    읽기의 </a:t>
            </a:r>
            <a:r>
              <a:rPr lang="en-US" altLang="ko-KR" sz="2400" dirty="0"/>
              <a:t>‘</a:t>
            </a:r>
            <a:r>
              <a:rPr lang="ko-KR" altLang="en-US" sz="2400" dirty="0"/>
              <a:t>글쓰기</a:t>
            </a:r>
            <a:r>
              <a:rPr lang="en-US" altLang="ko-KR" sz="2400" dirty="0"/>
              <a:t>’</a:t>
            </a:r>
            <a:r>
              <a:rPr lang="ko-KR" altLang="en-US" sz="2400" dirty="0"/>
              <a:t> 숙제 공책에 쓰기</a:t>
            </a:r>
            <a:r>
              <a:rPr lang="ko-US" altLang="ko-US" sz="2400" dirty="0"/>
              <a:t> </a:t>
            </a:r>
            <a:r>
              <a:rPr lang="en-US" altLang="ko-US" sz="2400" dirty="0"/>
              <a:t> </a:t>
            </a:r>
            <a:endParaRPr lang="ko-US" altLang="ko-US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2.</a:t>
            </a:r>
            <a:r>
              <a:rPr lang="ko-KR" altLang="en-US" sz="2400" dirty="0"/>
              <a:t> </a:t>
            </a:r>
            <a:r>
              <a:rPr lang="en-US" altLang="ko-KR" sz="2400" dirty="0"/>
              <a:t>Quizlet</a:t>
            </a:r>
            <a:r>
              <a:rPr lang="ko-KR" altLang="en-US" sz="2400" dirty="0"/>
              <a:t>으로 단어 공부하기</a:t>
            </a:r>
            <a:endParaRPr lang="en-US" altLang="ko-KR" sz="2400" dirty="0"/>
          </a:p>
          <a:p>
            <a:pPr marL="0" indent="0">
              <a:buNone/>
              <a:defRPr/>
            </a:pPr>
            <a:r>
              <a:rPr lang="ko-KR" altLang="en-US" sz="2400" dirty="0"/>
              <a:t>    </a:t>
            </a:r>
            <a:r>
              <a:rPr lang="en-US" sz="2400" dirty="0">
                <a:hlinkClick r:id="rId2"/>
              </a:rPr>
              <a:t>http://gg.gg/i6ucs</a:t>
            </a:r>
            <a:endParaRPr lang="en-US" altLang="ko-KR" sz="2400" dirty="0"/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3.</a:t>
            </a:r>
            <a:r>
              <a:rPr lang="ko-KR" altLang="en-US" sz="2400" dirty="0"/>
              <a:t> 전래동화 </a:t>
            </a:r>
            <a:r>
              <a:rPr lang="en-US" altLang="ko-KR" sz="2400" dirty="0"/>
              <a:t>&lt;</a:t>
            </a:r>
            <a:r>
              <a:rPr lang="ko-KR" altLang="en-US" sz="2400" dirty="0"/>
              <a:t>개와 고양이 </a:t>
            </a:r>
            <a:r>
              <a:rPr lang="en-US" altLang="ko-KR" sz="2400" dirty="0"/>
              <a:t>&gt;</a:t>
            </a:r>
            <a:r>
              <a:rPr lang="ko-KR" altLang="en-US" sz="2400" dirty="0"/>
              <a:t>의 쓰기 숙제</a:t>
            </a:r>
            <a:r>
              <a:rPr lang="en-US" altLang="ko-KR" sz="2400" dirty="0"/>
              <a:t> </a:t>
            </a:r>
          </a:p>
          <a:p>
            <a:pPr marL="0" indent="0">
              <a:buFontTx/>
              <a:buNone/>
              <a:defRPr/>
            </a:pPr>
            <a:r>
              <a:rPr lang="en-US" altLang="ko-KR" sz="2400" dirty="0"/>
              <a:t>4.</a:t>
            </a:r>
            <a:r>
              <a:rPr lang="ko-KR" altLang="en-US" sz="2400" dirty="0"/>
              <a:t> </a:t>
            </a:r>
            <a:r>
              <a:rPr lang="en-US" altLang="ko-KR" sz="2400" dirty="0"/>
              <a:t>Workbook P. 7</a:t>
            </a:r>
            <a:r>
              <a:rPr lang="ko-KR" altLang="en-US" sz="2400" dirty="0"/>
              <a:t> </a:t>
            </a:r>
            <a:r>
              <a:rPr lang="en-US" altLang="ko-KR" sz="2400" dirty="0"/>
              <a:t>-</a:t>
            </a:r>
            <a:r>
              <a:rPr lang="ko-KR" altLang="en-US" sz="2400" dirty="0"/>
              <a:t> </a:t>
            </a:r>
            <a:r>
              <a:rPr lang="en-US" altLang="ko-KR" sz="2400" dirty="0"/>
              <a:t>10 </a:t>
            </a:r>
            <a:r>
              <a:rPr lang="ko-KR" altLang="en-US" sz="2400" dirty="0"/>
              <a:t>문제 풀기 </a:t>
            </a:r>
            <a:r>
              <a:rPr lang="en-US" altLang="ko-KR" sz="2400" dirty="0"/>
              <a:t>(1</a:t>
            </a:r>
            <a:r>
              <a:rPr lang="ko-KR" altLang="en-US" sz="2400" dirty="0"/>
              <a:t>과</a:t>
            </a:r>
            <a:r>
              <a:rPr lang="en-US" altLang="ko-KR" sz="2400" dirty="0"/>
              <a:t>)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5</a:t>
            </a:r>
            <a:r>
              <a:rPr lang="en-US" altLang="ko-US" sz="2400" dirty="0"/>
              <a:t>. </a:t>
            </a:r>
            <a:r>
              <a:rPr lang="ko-US" altLang="ko-US" sz="2400" dirty="0"/>
              <a:t>일기</a:t>
            </a:r>
            <a:r>
              <a:rPr lang="en-US" altLang="ko-US" sz="2400" dirty="0"/>
              <a:t> 1</a:t>
            </a:r>
            <a:r>
              <a:rPr lang="ko-US" altLang="ko-US" sz="2400" dirty="0"/>
              <a:t>주일</a:t>
            </a:r>
            <a:r>
              <a:rPr lang="en-US" altLang="ko-US" sz="2400" dirty="0"/>
              <a:t> 1</a:t>
            </a:r>
            <a:r>
              <a:rPr lang="ko-US" altLang="ko-US" sz="2400" dirty="0"/>
              <a:t>회</a:t>
            </a:r>
            <a:r>
              <a:rPr lang="en-US" altLang="ko-US" sz="2400" dirty="0"/>
              <a:t> </a:t>
            </a:r>
            <a:r>
              <a:rPr lang="ko-US" altLang="ko-US" sz="2400" dirty="0"/>
              <a:t>이상 </a:t>
            </a:r>
            <a:r>
              <a:rPr lang="ko-US" altLang="en-US" sz="2400" dirty="0"/>
              <a:t>쓰기</a:t>
            </a:r>
            <a:endParaRPr lang="ko-US" altLang="ko-US" sz="2400" dirty="0"/>
          </a:p>
          <a:p>
            <a:pPr marL="0" indent="0">
              <a:buNone/>
              <a:defRPr/>
            </a:pPr>
            <a:r>
              <a:rPr lang="en-US" altLang="ko-KR" sz="2400" dirty="0"/>
              <a:t>6.</a:t>
            </a:r>
            <a:r>
              <a:rPr lang="ko-KR" altLang="en-US" sz="2400" dirty="0"/>
              <a:t> 한국 동화책 </a:t>
            </a:r>
            <a:r>
              <a:rPr lang="en-US" altLang="ko-KR" sz="2400" dirty="0"/>
              <a:t>1</a:t>
            </a:r>
            <a:r>
              <a:rPr lang="ko-KR" altLang="en-US" sz="2400" dirty="0"/>
              <a:t>권 </a:t>
            </a:r>
            <a:r>
              <a:rPr lang="ko-US" altLang="ko-US" sz="2400" dirty="0"/>
              <a:t>읽고 내용 요약</a:t>
            </a:r>
            <a:r>
              <a:rPr lang="ko-US" altLang="en-US" sz="2400" dirty="0"/>
              <a:t> </a:t>
            </a:r>
            <a:r>
              <a:rPr lang="en-US" altLang="ko-US" sz="2400" dirty="0"/>
              <a:t>(</a:t>
            </a:r>
            <a:r>
              <a:rPr lang="ko-KR" altLang="en-US" sz="2400" dirty="0"/>
              <a:t>선택 숙제</a:t>
            </a:r>
            <a:r>
              <a:rPr lang="en-US" altLang="ko-KR" sz="2400" dirty="0"/>
              <a:t>)</a:t>
            </a:r>
            <a:endParaRPr kumimoji="1" lang="ko-US" alt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414BA81-DF63-E44E-8B62-0ECFB08A8A70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48002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7579F-23D4-D344-B3C0-373600902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z="2800" dirty="0"/>
              <a:t>이야기해 보세요</a:t>
            </a:r>
            <a:r>
              <a:rPr lang="en-US" altLang="ko-KR" sz="2800" dirty="0"/>
              <a:t>!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id="{27A75422-0850-BE48-BD22-773E267BFC38}"/>
              </a:ext>
            </a:extLst>
          </p:cNvPr>
          <p:cNvSpPr/>
          <p:nvPr/>
        </p:nvSpPr>
        <p:spPr>
          <a:xfrm>
            <a:off x="323528" y="274638"/>
            <a:ext cx="2910802" cy="2588987"/>
          </a:xfrm>
          <a:prstGeom prst="wedgeEllipseCallout">
            <a:avLst>
              <a:gd name="adj1" fmla="val 50043"/>
              <a:gd name="adj2" fmla="val 91079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처음 만나는 사람에게 어떻게 인사합니까</a:t>
            </a:r>
            <a:r>
              <a:rPr lang="en-US" altLang="ko-KR" sz="2000" dirty="0"/>
              <a:t>?</a:t>
            </a:r>
          </a:p>
        </p:txBody>
      </p:sp>
      <p:sp>
        <p:nvSpPr>
          <p:cNvPr id="5" name="Oval Callout 4">
            <a:extLst>
              <a:ext uri="{FF2B5EF4-FFF2-40B4-BE49-F238E27FC236}">
                <a16:creationId xmlns:a16="http://schemas.microsoft.com/office/drawing/2014/main" id="{F99CA9A4-80B7-924D-87DD-AD2ED27B6405}"/>
              </a:ext>
            </a:extLst>
          </p:cNvPr>
          <p:cNvSpPr/>
          <p:nvPr/>
        </p:nvSpPr>
        <p:spPr>
          <a:xfrm>
            <a:off x="5292080" y="764703"/>
            <a:ext cx="3744416" cy="2232247"/>
          </a:xfrm>
          <a:prstGeom prst="wedgeEllipseCallout">
            <a:avLst>
              <a:gd name="adj1" fmla="val -14872"/>
              <a:gd name="adj2" fmla="val 86594"/>
            </a:avLst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dirty="0"/>
              <a:t>자기 소개를 할 때 무엇을 말합니까</a:t>
            </a:r>
            <a:r>
              <a:rPr lang="en-US" altLang="ko-KR" sz="2000" dirty="0"/>
              <a:t>?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236D37-6397-F049-98D6-9E4A1094C369}"/>
              </a:ext>
            </a:extLst>
          </p:cNvPr>
          <p:cNvSpPr txBox="1"/>
          <p:nvPr/>
        </p:nvSpPr>
        <p:spPr>
          <a:xfrm>
            <a:off x="6228184" y="6340891"/>
            <a:ext cx="28083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2"/>
              </a:rPr>
              <a:t>https://kr.pixtastock.com/illustration/47584893</a:t>
            </a:r>
            <a:endParaRPr lang="en-US" sz="1000" dirty="0"/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276271F0-B82C-B54B-94AA-97A7C706D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190" y="4013698"/>
            <a:ext cx="5195620" cy="2232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Google Shape;182;p29">
            <a:extLst>
              <a:ext uri="{FF2B5EF4-FFF2-40B4-BE49-F238E27FC236}">
                <a16:creationId xmlns:a16="http://schemas.microsoft.com/office/drawing/2014/main" id="{EDC7DE30-4B76-654F-AB8A-F3326375B678}"/>
              </a:ext>
            </a:extLst>
          </p:cNvPr>
          <p:cNvSpPr txBox="1"/>
          <p:nvPr/>
        </p:nvSpPr>
        <p:spPr>
          <a:xfrm>
            <a:off x="0" y="6328880"/>
            <a:ext cx="9144000" cy="55552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80245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872208"/>
          </a:xfrm>
          <a:solidFill>
            <a:srgbClr val="92D050"/>
          </a:solidFill>
        </p:spPr>
        <p:txBody>
          <a:bodyPr/>
          <a:lstStyle/>
          <a:p>
            <a:r>
              <a:rPr kumimoji="1" lang="en-US" altLang="en-US" dirty="0" err="1"/>
              <a:t>수고하셨습니다</a:t>
            </a:r>
            <a:r>
              <a:rPr kumimoji="1" lang="en-US" altLang="ko-KR" dirty="0"/>
              <a:t>!</a:t>
            </a:r>
            <a:endParaRPr kumimoji="1" lang="en-US" altLang="en-US" dirty="0"/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2276873"/>
            <a:ext cx="5184775" cy="35283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79757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30419"/>
            <a:ext cx="7886700" cy="115212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7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678" y="1735693"/>
            <a:ext cx="7886700" cy="3505618"/>
          </a:xfrm>
          <a:solidFill>
            <a:schemeClr val="accent5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25000" lnSpcReduction="20000"/>
          </a:bodyPr>
          <a:lstStyle/>
          <a:p>
            <a:endParaRPr lang="en-US" altLang="ko-KR" sz="2550" dirty="0"/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4800" dirty="0">
                <a:solidFill>
                  <a:schemeClr val="tx1"/>
                </a:solidFill>
              </a:rPr>
              <a:t>1</a:t>
            </a:r>
            <a:r>
              <a:rPr lang="en-US" altLang="ko-KR" sz="5600" dirty="0">
                <a:solidFill>
                  <a:schemeClr val="tx1"/>
                </a:solidFill>
              </a:rPr>
              <a:t>. </a:t>
            </a:r>
            <a:r>
              <a:rPr lang="ko-KR" altLang="en-US" sz="5600" dirty="0">
                <a:solidFill>
                  <a:schemeClr val="tx1"/>
                </a:solidFill>
              </a:rPr>
              <a:t>참조 교재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 1)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 (</a:t>
            </a:r>
            <a:r>
              <a:rPr lang="ko-KR" altLang="en-US" sz="5600" dirty="0">
                <a:solidFill>
                  <a:schemeClr val="tx1"/>
                </a:solidFill>
              </a:rPr>
              <a:t>영어권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2)</a:t>
            </a:r>
            <a:r>
              <a:rPr lang="ko-KR" altLang="en-US" sz="5600" dirty="0">
                <a:solidFill>
                  <a:schemeClr val="tx1"/>
                </a:solidFill>
              </a:rPr>
              <a:t> 재외동포를 위한 한국어 </a:t>
            </a:r>
            <a:r>
              <a:rPr lang="en-US" altLang="ko-KR" sz="5600" dirty="0">
                <a:solidFill>
                  <a:schemeClr val="tx1"/>
                </a:solidFill>
              </a:rPr>
              <a:t>4-1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>
                <a:solidFill>
                  <a:schemeClr val="tx1"/>
                </a:solidFill>
              </a:rPr>
              <a:t>(</a:t>
            </a:r>
            <a:r>
              <a:rPr lang="ko-KR" altLang="en-US" sz="5600" dirty="0">
                <a:solidFill>
                  <a:schemeClr val="tx1"/>
                </a:solidFill>
              </a:rPr>
              <a:t>범용</a:t>
            </a:r>
            <a:r>
              <a:rPr lang="en-US" altLang="ko-KR" sz="5600" dirty="0">
                <a:solidFill>
                  <a:schemeClr val="tx1"/>
                </a:solidFill>
              </a:rPr>
              <a:t>)</a:t>
            </a:r>
            <a:r>
              <a:rPr lang="ko-KR" altLang="en-US" sz="5600" dirty="0">
                <a:solidFill>
                  <a:schemeClr val="tx1"/>
                </a:solidFill>
              </a:rPr>
              <a:t>   </a:t>
            </a:r>
            <a:r>
              <a:rPr lang="en-US" altLang="ko-KR" sz="5600" dirty="0">
                <a:solidFill>
                  <a:schemeClr val="tx1"/>
                </a:solidFill>
              </a:rPr>
              <a:t>Textbook and Workbook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2.</a:t>
            </a:r>
            <a:r>
              <a:rPr lang="ko-KR" altLang="en-US" sz="5600" dirty="0">
                <a:solidFill>
                  <a:schemeClr val="tx1"/>
                </a:solidFill>
              </a:rPr>
              <a:t> 참조 자료</a:t>
            </a:r>
            <a:r>
              <a:rPr lang="en-US" altLang="ko-KR" sz="5600" dirty="0">
                <a:solidFill>
                  <a:schemeClr val="tx1"/>
                </a:solidFill>
              </a:rPr>
              <a:t>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 KLEAR Textbook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  ➭ </a:t>
            </a:r>
            <a:r>
              <a:rPr lang="en-US" sz="5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https://kleartextbook.com/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5600" dirty="0">
                <a:solidFill>
                  <a:schemeClr val="tx1"/>
                </a:solidFill>
              </a:rPr>
              <a:t>3. </a:t>
            </a:r>
            <a:r>
              <a:rPr lang="ko-KR" altLang="en-US" sz="5600" dirty="0">
                <a:solidFill>
                  <a:schemeClr val="tx1"/>
                </a:solidFill>
              </a:rPr>
              <a:t>이미지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  </a:t>
            </a:r>
            <a:r>
              <a:rPr lang="en-US" altLang="ko-KR" sz="5600" dirty="0" err="1">
                <a:solidFill>
                  <a:schemeClr val="tx1"/>
                </a:solidFill>
              </a:rPr>
              <a:t>google.com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altLang="ko-KR" sz="5600" dirty="0">
                <a:solidFill>
                  <a:schemeClr val="tx1"/>
                </a:solidFill>
              </a:rPr>
              <a:t>4.</a:t>
            </a:r>
            <a:r>
              <a:rPr lang="ko-KR" altLang="en-US" sz="5600" dirty="0">
                <a:solidFill>
                  <a:schemeClr val="tx1"/>
                </a:solidFill>
              </a:rPr>
              <a:t> 영상 출처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</a:t>
            </a:r>
            <a:r>
              <a:rPr lang="en-US" altLang="ko-KR" sz="5600" dirty="0">
                <a:solidFill>
                  <a:schemeClr val="tx1"/>
                </a:solidFill>
              </a:rPr>
              <a:t>➭</a:t>
            </a:r>
            <a:r>
              <a:rPr lang="ko-KR" altLang="en-US" sz="5600" dirty="0">
                <a:solidFill>
                  <a:schemeClr val="tx1"/>
                </a:solidFill>
              </a:rPr>
              <a:t> </a:t>
            </a:r>
            <a:r>
              <a:rPr lang="en-US" altLang="ko-KR" sz="5600" dirty="0" err="1">
                <a:solidFill>
                  <a:schemeClr val="tx1"/>
                </a:solidFill>
              </a:rPr>
              <a:t>Youtube</a:t>
            </a: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https://www.youtube.com/watch?v=EII6Sz-ELWY&amp;vl=ko</a:t>
            </a: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6000" dirty="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https://www.youtube.com/watch?v=j5_0BaMNpqw</a:t>
            </a: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60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5600" dirty="0">
                <a:solidFill>
                  <a:schemeClr val="tx1"/>
                </a:solidFill>
              </a:rPr>
              <a:t>     </a:t>
            </a:r>
            <a:endParaRPr 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lnSpc>
                <a:spcPct val="120000"/>
              </a:lnSpc>
              <a:buNone/>
            </a:pPr>
            <a:endParaRPr lang="en-US" altLang="ko-KR" sz="5600" u="sng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550" dirty="0">
                <a:solidFill>
                  <a:schemeClr val="tx1"/>
                </a:solidFill>
              </a:rPr>
              <a:t>  </a:t>
            </a:r>
            <a:r>
              <a:rPr lang="en-US" altLang="ko-KR" dirty="0">
                <a:solidFill>
                  <a:schemeClr val="tx1"/>
                </a:solidFill>
              </a:rPr>
              <a:t>   </a:t>
            </a:r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341251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47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845B2-1FC7-704F-9174-76F9CF875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dirty="0"/>
              <a:t>새 단어 </a:t>
            </a:r>
            <a:r>
              <a:rPr lang="en-US" altLang="ko-KR" sz="3200" dirty="0"/>
              <a:t>P. 12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3CC0DF8-9151-0140-8216-AE9E389D57A7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6" name="Content Placeholder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BBC982BB-8247-8040-8F92-F92AD893A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908720"/>
            <a:ext cx="8229600" cy="5217443"/>
          </a:xfrm>
        </p:spPr>
      </p:pic>
    </p:spTree>
    <p:extLst>
      <p:ext uri="{BB962C8B-B14F-4D97-AF65-F5344CB8AC3E}">
        <p14:creationId xmlns:p14="http://schemas.microsoft.com/office/powerpoint/2010/main" val="421358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6E6E0-A451-5345-88C1-0DD27D893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Content Placeholder 11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F41E801A-E388-3A44-93D0-A63A36FC92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318156"/>
            <a:ext cx="8229600" cy="5808007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AEDBEDA-40B8-074F-8BE4-EEFAB34DFADA}"/>
              </a:ext>
            </a:extLst>
          </p:cNvPr>
          <p:cNvSpPr txBox="1"/>
          <p:nvPr/>
        </p:nvSpPr>
        <p:spPr>
          <a:xfrm>
            <a:off x="1115616" y="3212976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긴장하다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160597-3BC1-4246-B239-58045ADA7508}"/>
              </a:ext>
            </a:extLst>
          </p:cNvPr>
          <p:cNvSpPr txBox="1"/>
          <p:nvPr/>
        </p:nvSpPr>
        <p:spPr>
          <a:xfrm>
            <a:off x="2855067" y="3197027"/>
            <a:ext cx="1656183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허리를 굽히다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B292BE-9EE6-9F4C-A5C9-88EF90D37E70}"/>
              </a:ext>
            </a:extLst>
          </p:cNvPr>
          <p:cNvSpPr txBox="1"/>
          <p:nvPr/>
        </p:nvSpPr>
        <p:spPr>
          <a:xfrm>
            <a:off x="5132984" y="3197027"/>
            <a:ext cx="79208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특기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0C8EF5-2484-4548-A168-EBE44CB0B3BA}"/>
              </a:ext>
            </a:extLst>
          </p:cNvPr>
          <p:cNvSpPr txBox="1"/>
          <p:nvPr/>
        </p:nvSpPr>
        <p:spPr>
          <a:xfrm>
            <a:off x="6922298" y="3202089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태어나다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4808B0-CC58-FC4C-B629-BB789AA9BB5D}"/>
              </a:ext>
            </a:extLst>
          </p:cNvPr>
          <p:cNvSpPr txBox="1"/>
          <p:nvPr/>
        </p:nvSpPr>
        <p:spPr>
          <a:xfrm>
            <a:off x="1115616" y="5517232"/>
            <a:ext cx="1224136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이사 오다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34FEF8-B3DC-BE44-BD42-A52B3A1F6D9C}"/>
              </a:ext>
            </a:extLst>
          </p:cNvPr>
          <p:cNvSpPr txBox="1"/>
          <p:nvPr/>
        </p:nvSpPr>
        <p:spPr>
          <a:xfrm>
            <a:off x="3275856" y="5517232"/>
            <a:ext cx="648072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짝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2D0349-6269-F84A-A8B1-7ADBC376A0C2}"/>
              </a:ext>
            </a:extLst>
          </p:cNvPr>
          <p:cNvSpPr txBox="1"/>
          <p:nvPr/>
        </p:nvSpPr>
        <p:spPr>
          <a:xfrm>
            <a:off x="5004048" y="5517232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어색하다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9E1E5E1-E60B-EE4A-AAD1-D60B3218DAF9}"/>
              </a:ext>
            </a:extLst>
          </p:cNvPr>
          <p:cNvSpPr txBox="1"/>
          <p:nvPr/>
        </p:nvSpPr>
        <p:spPr>
          <a:xfrm>
            <a:off x="6933184" y="5517232"/>
            <a:ext cx="1152128" cy="369332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dirty="0"/>
              <a:t>악수하다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397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kumimoji="1" lang="en-US" altLang="ko-KR" dirty="0"/>
              <a:t>L 1 Quizlet </a:t>
            </a:r>
            <a:r>
              <a:rPr kumimoji="1" lang="ko-KR" altLang="en-US" dirty="0"/>
              <a:t>단어 연습 </a:t>
            </a:r>
            <a:endParaRPr kumimoji="1" lang="ko-US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535" y="1598065"/>
            <a:ext cx="8686800" cy="1974951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kumimoji="1" lang="en-US" altLang="ko-KR" dirty="0"/>
              <a:t>Quizlet </a:t>
            </a:r>
            <a:r>
              <a:rPr kumimoji="1" lang="ko-KR" altLang="en-US" dirty="0"/>
              <a:t>단어 연습하기 </a:t>
            </a:r>
            <a:r>
              <a:rPr kumimoji="1" lang="en-US" altLang="ko-KR" dirty="0"/>
              <a:t>--</a:t>
            </a:r>
            <a:r>
              <a:rPr kumimoji="1" lang="ko-KR" altLang="en-US" dirty="0"/>
              <a:t>  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r>
              <a:rPr kumimoji="1" lang="en-US" altLang="ko-KR" dirty="0"/>
              <a:t>1</a:t>
            </a:r>
            <a:r>
              <a:rPr kumimoji="1" lang="ko-KR" altLang="en-US" dirty="0"/>
              <a:t>과 </a:t>
            </a:r>
            <a:r>
              <a:rPr kumimoji="1" lang="en-US" altLang="ko-KR" dirty="0"/>
              <a:t>“</a:t>
            </a:r>
            <a:r>
              <a:rPr kumimoji="1" lang="ko-KR" altLang="en-US" dirty="0"/>
              <a:t>반가운 새 친구</a:t>
            </a:r>
            <a:r>
              <a:rPr kumimoji="1" lang="en-US" altLang="ko-KR" dirty="0"/>
              <a:t>”</a:t>
            </a:r>
          </a:p>
          <a:p>
            <a:pPr marL="0" indent="0">
              <a:buNone/>
              <a:defRPr/>
            </a:pPr>
            <a:r>
              <a:rPr lang="en-US" dirty="0">
                <a:hlinkClick r:id="rId2"/>
              </a:rPr>
              <a:t>http://gg.gg/i6ucs</a:t>
            </a: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KR" dirty="0"/>
          </a:p>
          <a:p>
            <a:pPr marL="0" indent="0">
              <a:buNone/>
              <a:defRPr/>
            </a:pPr>
            <a:endParaRPr lang="en-US" dirty="0"/>
          </a:p>
          <a:p>
            <a:pPr marL="0" indent="0">
              <a:buFontTx/>
              <a:buNone/>
              <a:defRPr/>
            </a:pPr>
            <a:endParaRPr kumimoji="1" lang="en-US" altLang="ko-US" dirty="0"/>
          </a:p>
          <a:p>
            <a:pPr marL="0" indent="0">
              <a:buFontTx/>
              <a:buNone/>
              <a:defRPr/>
            </a:pPr>
            <a:endParaRPr kumimoji="1" lang="ko-US" alt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85DEBAA8-5744-EA44-9124-9DADADA25E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460346"/>
            <a:ext cx="7931224" cy="264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93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91E4B-3037-A745-8EE3-1482FD74C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2800"/>
          </a:xfr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ko-KR" altLang="en-US" sz="4000" dirty="0"/>
              <a:t>다음 대화를 잘 들어보세요</a:t>
            </a:r>
            <a:r>
              <a:rPr lang="en-US" altLang="ko-KR" sz="4000" dirty="0"/>
              <a:t>.</a:t>
            </a:r>
            <a:r>
              <a:rPr lang="ko-KR" altLang="en-US" sz="4000" dirty="0"/>
              <a:t> </a:t>
            </a:r>
            <a:r>
              <a:rPr lang="en-US" altLang="ko-KR" sz="3200" dirty="0"/>
              <a:t>P.13</a:t>
            </a:r>
            <a:endParaRPr lang="en-US" sz="3200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D8DF9AB-C6E0-E645-9E0E-BE28B7C46212}"/>
              </a:ext>
            </a:extLst>
          </p:cNvPr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50B2E7BC-20FB-284A-BE4E-5F91DF78F6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36" y="1196752"/>
            <a:ext cx="7951128" cy="5030866"/>
          </a:xfrm>
          <a:prstGeom prst="rect">
            <a:avLst/>
          </a:prstGeom>
        </p:spPr>
      </p:pic>
      <p:pic>
        <p:nvPicPr>
          <p:cNvPr id="6" name="001.mp3" descr="001.mp3">
            <a:hlinkClick r:id="" action="ppaction://media"/>
            <a:extLst>
              <a:ext uri="{FF2B5EF4-FFF2-40B4-BE49-F238E27FC236}">
                <a16:creationId xmlns:a16="http://schemas.microsoft.com/office/drawing/2014/main" id="{8A20208C-47DB-FF46-88EC-5E280C28D4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80400" y="1700808"/>
            <a:ext cx="812800" cy="812800"/>
          </a:xfrm>
          <a:prstGeom prst="rect">
            <a:avLst/>
          </a:prstGeom>
          <a:solidFill>
            <a:srgbClr val="0070C0"/>
          </a:solidFill>
        </p:spPr>
      </p:pic>
    </p:spTree>
    <p:extLst>
      <p:ext uri="{BB962C8B-B14F-4D97-AF65-F5344CB8AC3E}">
        <p14:creationId xmlns:p14="http://schemas.microsoft.com/office/powerpoint/2010/main" val="29575770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55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2775</TotalTime>
  <Words>1854</Words>
  <Application>Microsoft Office PowerPoint</Application>
  <PresentationFormat>On-screen Show (4:3)</PresentationFormat>
  <Paragraphs>383</Paragraphs>
  <Slides>51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AppleMyungjo</vt:lpstr>
      <vt:lpstr>굴림</vt:lpstr>
      <vt:lpstr>돋움체</vt:lpstr>
      <vt:lpstr>Arial</vt:lpstr>
      <vt:lpstr>Calibri</vt:lpstr>
      <vt:lpstr>Palatino Linotype</vt:lpstr>
      <vt:lpstr>Times New Roman</vt:lpstr>
      <vt:lpstr>Default Design</vt:lpstr>
      <vt:lpstr>     재외동포를 위한 한국어(영어권)   4-1 </vt:lpstr>
      <vt:lpstr>재외동포를 위한 한국어 4-1   1과  반가운 새 친구  A welcome new friend  </vt:lpstr>
      <vt:lpstr> 교과서 P. 11을 펴세요.</vt:lpstr>
      <vt:lpstr>학습목표 및 내용</vt:lpstr>
      <vt:lpstr>이야기해 보세요! </vt:lpstr>
      <vt:lpstr>새 단어 P. 12</vt:lpstr>
      <vt:lpstr>PowerPoint Presentation</vt:lpstr>
      <vt:lpstr>L 1 Quizlet 단어 연습 </vt:lpstr>
      <vt:lpstr>다음 대화를 잘 들어보세요. P.13</vt:lpstr>
      <vt:lpstr>  대화 듣기</vt:lpstr>
      <vt:lpstr>문법 및 표현 P. 14</vt:lpstr>
      <vt:lpstr>PowerPoint Presentation</vt:lpstr>
      <vt:lpstr>이야기해 봅시다</vt:lpstr>
      <vt:lpstr> ~게 되다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및 표현  P. 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  P.16</vt:lpstr>
      <vt:lpstr>듣고 말하기 P.16</vt:lpstr>
      <vt:lpstr>듣고 말하기</vt:lpstr>
      <vt:lpstr>말하기</vt:lpstr>
      <vt:lpstr>  읽고 써 봐요 (쓰기 과제)</vt:lpstr>
      <vt:lpstr>PowerPoint Presentation</vt:lpstr>
      <vt:lpstr>PowerPoint Presentation</vt:lpstr>
      <vt:lpstr>PowerPoint Presentation</vt:lpstr>
      <vt:lpstr>PowerPoint Presentation</vt:lpstr>
      <vt:lpstr>세계 여러 나라의 다른 인사법</vt:lpstr>
      <vt:lpstr>재미있는 전래동화 &lt;개와 고양이&gt;</vt:lpstr>
      <vt:lpstr>         &lt;개와 고양이&gt; (쓰기 숙제)</vt:lpstr>
      <vt:lpstr>L 1 Quizlet 단어 연습 </vt:lpstr>
      <vt:lpstr>Workbook P.7-10 (숙제) (정답은 워크북 P.62 참조하세요.)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오늘의 숙제</vt:lpstr>
      <vt:lpstr>수고하셨습니다!</vt:lpstr>
      <vt:lpstr>References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Hye Seung Lee</dc:creator>
  <cp:lastModifiedBy>Hyunkyu Yi</cp:lastModifiedBy>
  <cp:revision>426</cp:revision>
  <dcterms:created xsi:type="dcterms:W3CDTF">2008-02-12T07:53:45Z</dcterms:created>
  <dcterms:modified xsi:type="dcterms:W3CDTF">2020-05-05T15:47:15Z</dcterms:modified>
</cp:coreProperties>
</file>